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9"/>
  </p:notesMasterIdLst>
  <p:sldIdLst>
    <p:sldId id="256" r:id="rId2"/>
    <p:sldId id="257" r:id="rId3"/>
    <p:sldId id="258" r:id="rId4"/>
    <p:sldId id="259" r:id="rId5"/>
    <p:sldId id="260" r:id="rId6"/>
    <p:sldId id="308" r:id="rId7"/>
    <p:sldId id="309" r:id="rId8"/>
    <p:sldId id="301" r:id="rId9"/>
    <p:sldId id="305" r:id="rId10"/>
    <p:sldId id="264" r:id="rId11"/>
    <p:sldId id="265" r:id="rId12"/>
    <p:sldId id="291" r:id="rId13"/>
    <p:sldId id="266" r:id="rId14"/>
    <p:sldId id="267" r:id="rId15"/>
    <p:sldId id="268" r:id="rId16"/>
    <p:sldId id="292" r:id="rId17"/>
    <p:sldId id="269" r:id="rId18"/>
    <p:sldId id="270" r:id="rId19"/>
    <p:sldId id="271" r:id="rId20"/>
    <p:sldId id="293" r:id="rId21"/>
    <p:sldId id="272" r:id="rId22"/>
    <p:sldId id="273" r:id="rId23"/>
    <p:sldId id="274" r:id="rId24"/>
    <p:sldId id="294" r:id="rId25"/>
    <p:sldId id="275" r:id="rId26"/>
    <p:sldId id="276" r:id="rId27"/>
    <p:sldId id="277" r:id="rId28"/>
    <p:sldId id="278" r:id="rId29"/>
    <p:sldId id="279" r:id="rId30"/>
    <p:sldId id="280" r:id="rId31"/>
    <p:sldId id="304" r:id="rId32"/>
    <p:sldId id="281" r:id="rId33"/>
    <p:sldId id="310" r:id="rId34"/>
    <p:sldId id="311" r:id="rId35"/>
    <p:sldId id="312" r:id="rId36"/>
    <p:sldId id="313" r:id="rId37"/>
    <p:sldId id="314" r:id="rId38"/>
    <p:sldId id="315" r:id="rId39"/>
    <p:sldId id="316" r:id="rId40"/>
    <p:sldId id="317" r:id="rId41"/>
    <p:sldId id="318" r:id="rId42"/>
    <p:sldId id="319" r:id="rId43"/>
    <p:sldId id="287" r:id="rId44"/>
    <p:sldId id="288" r:id="rId45"/>
    <p:sldId id="303" r:id="rId46"/>
    <p:sldId id="290" r:id="rId47"/>
    <p:sldId id="306"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Source Sans Pro" panose="020B0503030403020204" pitchFamily="34" charset="0"/>
      <p:regular r:id="rId58"/>
      <p:bold r:id="rId59"/>
      <p:italic r:id="rId60"/>
      <p:boldItalic r:id="rId61"/>
    </p:embeddedFont>
    <p:embeddedFont>
      <p:font typeface="Source Sans Pro ExtraLight" panose="020B0303030403020204" pitchFamily="34" charset="0"/>
      <p:regular r:id="rId62"/>
      <p:italic r:id="rId63"/>
    </p:embeddedFont>
    <p:embeddedFont>
      <p:font typeface="Source Sans Pro Light" panose="020B0403030403020204" pitchFamily="34" charset="0"/>
      <p:regular r:id="rId64"/>
      <p:italic r:id="rId65"/>
    </p:embeddedFont>
    <p:embeddedFont>
      <p:font typeface="Source Sans Pro SemiBold" panose="020B0603030403020204" pitchFamily="34" charset="0"/>
      <p:bold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si Kumpula" initials="AK" lastIdx="2" clrIdx="0">
    <p:extLst>
      <p:ext uri="{19B8F6BF-5375-455C-9EA6-DF929625EA0E}">
        <p15:presenceInfo xmlns:p15="http://schemas.microsoft.com/office/powerpoint/2012/main" userId="S::l84366@student.uwasa.fi::24661498-d30e-4fe8-8cea-fe32e7a68603" providerId="AD"/>
      </p:ext>
    </p:extLst>
  </p:cmAuthor>
  <p:cmAuthor id="2" name="Henrika Ruokonen" initials="HR" lastIdx="16" clrIdx="1">
    <p:extLst>
      <p:ext uri="{19B8F6BF-5375-455C-9EA6-DF929625EA0E}">
        <p15:presenceInfo xmlns:p15="http://schemas.microsoft.com/office/powerpoint/2012/main" userId="966f09f161c613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71D0AF-3FB7-492E-BD7A-06FD4B022C9B}">
  <a:tblStyle styleId="{F071D0AF-3FB7-492E-BD7A-06FD4B022C9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0"/>
    <p:restoredTop sz="94780"/>
  </p:normalViewPr>
  <p:slideViewPr>
    <p:cSldViewPr snapToGrid="0">
      <p:cViewPr varScale="1">
        <p:scale>
          <a:sx n="163" d="100"/>
          <a:sy n="163" d="100"/>
        </p:scale>
        <p:origin x="318" y="12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2706E-867B-482E-A36B-53F9900C168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1AEA4117-E0B2-4056-BFCE-9EB6FB299489}">
      <dgm:prSet phldrT="[Teksti]" custT="1"/>
      <dgm:spPr>
        <a:xfrm>
          <a:off x="8222" y="4028775"/>
          <a:ext cx="2548929" cy="1529357"/>
        </a:xfrm>
        <a:prstGeom prst="roundRect">
          <a:avLst>
            <a:gd name="adj" fmla="val 10000"/>
          </a:avLst>
        </a:prstGeom>
        <a:solidFill>
          <a:schemeClr val="accent1"/>
        </a:solidFill>
        <a:ln w="25400" cap="flat" cmpd="sng" algn="ctr">
          <a:noFill/>
          <a:prstDash val="solid"/>
        </a:ln>
        <a:effectLst/>
      </dgm:spPr>
      <dgm:t>
        <a:bodyPr/>
        <a:lstStyle/>
        <a:p>
          <a:pPr>
            <a:spcAft>
              <a:spcPts val="300"/>
            </a:spcAft>
            <a:buNone/>
          </a:pPr>
          <a:r>
            <a:rPr lang="fi-FI" sz="650" b="0" i="0" dirty="0">
              <a:solidFill>
                <a:srgbClr val="FFFFFF"/>
              </a:solidFill>
              <a:latin typeface="Source Sans Pro" panose="020B0503030403020204" pitchFamily="34" charset="0"/>
              <a:ea typeface="+mn-ea"/>
              <a:cs typeface="+mn-cs"/>
            </a:rPr>
            <a:t>KICK OFF</a:t>
          </a:r>
          <a:br>
            <a:rPr lang="fi-FI" sz="650" b="0" i="0" dirty="0">
              <a:solidFill>
                <a:srgbClr val="FFFFFF"/>
              </a:solidFill>
              <a:latin typeface="Source Sans Pro" panose="020B0503030403020204" pitchFamily="34" charset="0"/>
              <a:ea typeface="+mn-ea"/>
              <a:cs typeface="+mn-cs"/>
            </a:rPr>
          </a:br>
          <a:r>
            <a:rPr lang="fi-FI" sz="650" b="1" i="0" dirty="0">
              <a:solidFill>
                <a:srgbClr val="FFFFFF"/>
              </a:solidFill>
              <a:latin typeface="Source Sans Pro" panose="020B0503030403020204" pitchFamily="34" charset="0"/>
              <a:ea typeface="+mn-ea"/>
              <a:cs typeface="+mn-cs"/>
            </a:rPr>
            <a:t>27.1.2020</a:t>
          </a:r>
        </a:p>
        <a:p>
          <a:pPr>
            <a:spcAft>
              <a:spcPct val="35000"/>
            </a:spcAft>
            <a:buNone/>
          </a:pPr>
          <a:r>
            <a:rPr lang="fi-FI" sz="650" b="0" i="0" dirty="0">
              <a:solidFill>
                <a:srgbClr val="FFFFFF"/>
              </a:solidFill>
              <a:latin typeface="Source Sans Pro" panose="020B0503030403020204" pitchFamily="34" charset="0"/>
              <a:ea typeface="+mn-ea"/>
              <a:cs typeface="+mn-cs"/>
            </a:rPr>
            <a:t>Nykytila ja toiminta-ympäristö</a:t>
          </a:r>
        </a:p>
      </dgm:t>
    </dgm:pt>
    <dgm:pt modelId="{59032B51-5117-4A0A-8A4A-23C655898E14}" type="parTrans" cxnId="{87810A19-482C-46D9-9EC4-407D8A8B63F2}">
      <dgm:prSet/>
      <dgm:spPr/>
      <dgm:t>
        <a:bodyPr/>
        <a:lstStyle/>
        <a:p>
          <a:endParaRPr lang="fi-FI"/>
        </a:p>
      </dgm:t>
    </dgm:pt>
    <dgm:pt modelId="{BC458350-6D80-4407-B080-22D3177CA567}" type="sibTrans" cxnId="{87810A19-482C-46D9-9EC4-407D8A8B63F2}">
      <dgm:prSet custT="1"/>
      <dgm:spPr>
        <a:xfrm>
          <a:off x="2812044" y="4477387"/>
          <a:ext cx="540373" cy="632134"/>
        </a:xfrm>
        <a:prstGeom prst="rightArrow">
          <a:avLst>
            <a:gd name="adj1" fmla="val 60000"/>
            <a:gd name="adj2" fmla="val 50000"/>
          </a:avLst>
        </a:prstGeom>
        <a:solidFill>
          <a:schemeClr val="bg1"/>
        </a:solidFill>
        <a:ln>
          <a:noFill/>
        </a:ln>
        <a:effectLst/>
      </dgm:spPr>
      <dgm:t>
        <a:bodyPr/>
        <a:lstStyle/>
        <a:p>
          <a:pPr>
            <a:buNone/>
          </a:pPr>
          <a:endParaRPr lang="fi-FI" sz="1600" b="0" i="0">
            <a:solidFill>
              <a:srgbClr val="FFFFFF"/>
            </a:solidFill>
            <a:latin typeface="Source Sans Pro" panose="020B0503030403020204" pitchFamily="34" charset="0"/>
            <a:ea typeface="+mn-ea"/>
            <a:cs typeface="+mn-cs"/>
          </a:endParaRPr>
        </a:p>
      </dgm:t>
    </dgm:pt>
    <dgm:pt modelId="{1935BCC8-369D-46E5-AE94-1005FD2F87DA}">
      <dgm:prSet phldrT="[Teksti]" custT="1"/>
      <dgm:spPr>
        <a:xfrm>
          <a:off x="3576723" y="4028775"/>
          <a:ext cx="2548929" cy="1529357"/>
        </a:xfrm>
        <a:prstGeom prst="roundRect">
          <a:avLst>
            <a:gd name="adj" fmla="val 10000"/>
          </a:avLst>
        </a:prstGeom>
        <a:solidFill>
          <a:schemeClr val="accent1"/>
        </a:solidFill>
        <a:ln w="25400" cap="flat" cmpd="sng" algn="ctr">
          <a:noFill/>
          <a:prstDash val="solid"/>
        </a:ln>
        <a:effectLst/>
      </dgm:spPr>
      <dgm:t>
        <a:bodyPr/>
        <a:lstStyle/>
        <a:p>
          <a:pPr>
            <a:spcAft>
              <a:spcPts val="300"/>
            </a:spcAft>
            <a:buNone/>
          </a:pPr>
          <a:r>
            <a:rPr lang="fi-FI" sz="650" b="0" i="0" dirty="0">
              <a:solidFill>
                <a:srgbClr val="FFFFFF"/>
              </a:solidFill>
              <a:latin typeface="Source Sans Pro" panose="020B0503030403020204" pitchFamily="34" charset="0"/>
              <a:ea typeface="+mn-ea"/>
              <a:cs typeface="+mn-cs"/>
            </a:rPr>
            <a:t>TYÖPAJA</a:t>
          </a:r>
        </a:p>
        <a:p>
          <a:pPr>
            <a:spcAft>
              <a:spcPct val="35000"/>
            </a:spcAft>
            <a:buNone/>
          </a:pPr>
          <a:r>
            <a:rPr lang="fi-FI" sz="650" b="1" i="0" dirty="0">
              <a:solidFill>
                <a:srgbClr val="FFFFFF"/>
              </a:solidFill>
              <a:latin typeface="Source Sans Pro" panose="020B0503030403020204" pitchFamily="34" charset="0"/>
              <a:ea typeface="+mn-ea"/>
              <a:cs typeface="+mn-cs"/>
            </a:rPr>
            <a:t>12.2.2020</a:t>
          </a:r>
        </a:p>
        <a:p>
          <a:pPr>
            <a:spcAft>
              <a:spcPct val="35000"/>
            </a:spcAft>
            <a:buNone/>
          </a:pPr>
          <a:r>
            <a:rPr lang="fi-FI" sz="650" b="0" i="0" dirty="0">
              <a:solidFill>
                <a:srgbClr val="FFFFFF"/>
              </a:solidFill>
              <a:latin typeface="Source Sans Pro" panose="020B0503030403020204" pitchFamily="34" charset="0"/>
              <a:ea typeface="+mn-ea"/>
              <a:cs typeface="+mn-cs"/>
            </a:rPr>
            <a:t>Osaaminen</a:t>
          </a:r>
        </a:p>
      </dgm:t>
    </dgm:pt>
    <dgm:pt modelId="{B3771B64-1F4A-4B0A-9745-6F6D10C31B79}" type="parTrans" cxnId="{4D2314B0-A04E-4A9C-AC92-F64FB0787536}">
      <dgm:prSet/>
      <dgm:spPr/>
      <dgm:t>
        <a:bodyPr/>
        <a:lstStyle/>
        <a:p>
          <a:endParaRPr lang="fi-FI"/>
        </a:p>
      </dgm:t>
    </dgm:pt>
    <dgm:pt modelId="{54CECAA5-3DF4-4CF7-89E4-BD0FFC2270CA}" type="sibTrans" cxnId="{4D2314B0-A04E-4A9C-AC92-F64FB0787536}">
      <dgm:prSet custT="1"/>
      <dgm:spPr>
        <a:xfrm>
          <a:off x="6380545" y="4477387"/>
          <a:ext cx="540373" cy="632134"/>
        </a:xfrm>
        <a:prstGeom prst="rightArrow">
          <a:avLst>
            <a:gd name="adj1" fmla="val 60000"/>
            <a:gd name="adj2" fmla="val 50000"/>
          </a:avLst>
        </a:prstGeom>
        <a:solidFill>
          <a:schemeClr val="bg1"/>
        </a:solidFill>
        <a:ln>
          <a:noFill/>
        </a:ln>
        <a:effectLst/>
      </dgm:spPr>
      <dgm:t>
        <a:bodyPr/>
        <a:lstStyle/>
        <a:p>
          <a:pPr>
            <a:buNone/>
          </a:pPr>
          <a:endParaRPr lang="fi-FI" sz="1600" b="0" i="0">
            <a:solidFill>
              <a:srgbClr val="FFFFFF"/>
            </a:solidFill>
            <a:latin typeface="Source Sans Pro" panose="020B0503030403020204" pitchFamily="34" charset="0"/>
            <a:ea typeface="+mn-ea"/>
            <a:cs typeface="+mn-cs"/>
          </a:endParaRPr>
        </a:p>
      </dgm:t>
    </dgm:pt>
    <dgm:pt modelId="{8763A691-FAFB-492A-9928-7AABAA2D2807}">
      <dgm:prSet phldrT="[Teksti]" custT="1"/>
      <dgm:spPr>
        <a:xfrm>
          <a:off x="7145224" y="4028775"/>
          <a:ext cx="2548929" cy="1529357"/>
        </a:xfrm>
        <a:prstGeom prst="roundRect">
          <a:avLst>
            <a:gd name="adj" fmla="val 10000"/>
          </a:avLst>
        </a:prstGeom>
        <a:solidFill>
          <a:schemeClr val="accent1"/>
        </a:solidFill>
        <a:ln w="25400" cap="flat" cmpd="sng" algn="ctr">
          <a:noFill/>
          <a:prstDash val="solid"/>
        </a:ln>
        <a:effectLst/>
      </dgm:spPr>
      <dgm:t>
        <a:bodyPr/>
        <a:lstStyle/>
        <a:p>
          <a:pPr>
            <a:buNone/>
          </a:pPr>
          <a:r>
            <a:rPr lang="fi-FI" sz="650" b="0" i="0" dirty="0">
              <a:solidFill>
                <a:srgbClr val="FFFFFF"/>
              </a:solidFill>
              <a:latin typeface="Source Sans Pro" panose="020B0503030403020204" pitchFamily="34" charset="0"/>
              <a:ea typeface="+mn-ea"/>
              <a:cs typeface="+mn-cs"/>
            </a:rPr>
            <a:t>TYÖPAJA</a:t>
          </a:r>
          <a:br>
            <a:rPr lang="fi-FI" sz="650" b="0" i="0" dirty="0">
              <a:solidFill>
                <a:srgbClr val="FFFFFF"/>
              </a:solidFill>
              <a:latin typeface="Source Sans Pro" panose="020B0503030403020204" pitchFamily="34" charset="0"/>
              <a:ea typeface="+mn-ea"/>
              <a:cs typeface="+mn-cs"/>
            </a:rPr>
          </a:br>
          <a:r>
            <a:rPr lang="fi-FI" sz="650" b="1" i="0" dirty="0">
              <a:solidFill>
                <a:srgbClr val="FFFFFF"/>
              </a:solidFill>
              <a:latin typeface="Source Sans Pro" panose="020B0503030403020204" pitchFamily="34" charset="0"/>
              <a:ea typeface="+mn-ea"/>
              <a:cs typeface="+mn-cs"/>
            </a:rPr>
            <a:t>17.2.2020</a:t>
          </a:r>
        </a:p>
        <a:p>
          <a:pPr>
            <a:buNone/>
          </a:pPr>
          <a:r>
            <a:rPr lang="fi-FI" sz="650" b="0" i="0" dirty="0">
              <a:solidFill>
                <a:srgbClr val="FFFFFF"/>
              </a:solidFill>
              <a:latin typeface="Source Sans Pro" panose="020B0503030403020204" pitchFamily="34" charset="0"/>
              <a:ea typeface="+mn-ea"/>
              <a:cs typeface="+mn-cs"/>
            </a:rPr>
            <a:t>Yhteistyö ja </a:t>
          </a:r>
          <a:r>
            <a:rPr lang="fi-FI" sz="650" b="0" i="0" dirty="0" err="1">
              <a:solidFill>
                <a:srgbClr val="FFFFFF"/>
              </a:solidFill>
              <a:latin typeface="Source Sans Pro" panose="020B0503030403020204" pitchFamily="34" charset="0"/>
              <a:ea typeface="+mn-ea"/>
              <a:cs typeface="+mn-cs"/>
            </a:rPr>
            <a:t>sosiaa­linen</a:t>
          </a:r>
          <a:r>
            <a:rPr lang="fi-FI" sz="650" b="0" i="0" dirty="0">
              <a:solidFill>
                <a:srgbClr val="FFFFFF"/>
              </a:solidFill>
              <a:latin typeface="Source Sans Pro" panose="020B0503030403020204" pitchFamily="34" charset="0"/>
              <a:ea typeface="+mn-ea"/>
              <a:cs typeface="+mn-cs"/>
            </a:rPr>
            <a:t>  pääoma</a:t>
          </a:r>
        </a:p>
      </dgm:t>
    </dgm:pt>
    <dgm:pt modelId="{DA38DCFD-D7BD-45BB-B207-014599A5C602}" type="parTrans" cxnId="{4C48C0EE-B8C7-4871-AF13-57CE343D8958}">
      <dgm:prSet/>
      <dgm:spPr/>
      <dgm:t>
        <a:bodyPr/>
        <a:lstStyle/>
        <a:p>
          <a:endParaRPr lang="fi-FI"/>
        </a:p>
      </dgm:t>
    </dgm:pt>
    <dgm:pt modelId="{64899E02-4A97-417B-90E9-1608511A74F3}" type="sibTrans" cxnId="{4C48C0EE-B8C7-4871-AF13-57CE343D8958}">
      <dgm:prSet custT="1"/>
      <dgm:spPr>
        <a:xfrm>
          <a:off x="9949046" y="4477387"/>
          <a:ext cx="540373" cy="632134"/>
        </a:xfrm>
        <a:prstGeom prst="rightArrow">
          <a:avLst>
            <a:gd name="adj1" fmla="val 60000"/>
            <a:gd name="adj2" fmla="val 50000"/>
          </a:avLst>
        </a:prstGeom>
        <a:solidFill>
          <a:schemeClr val="bg1"/>
        </a:solidFill>
        <a:ln>
          <a:noFill/>
        </a:ln>
        <a:effectLst/>
      </dgm:spPr>
      <dgm:t>
        <a:bodyPr/>
        <a:lstStyle/>
        <a:p>
          <a:pPr>
            <a:buNone/>
          </a:pPr>
          <a:endParaRPr lang="fi-FI" sz="1600" b="0" i="0">
            <a:solidFill>
              <a:srgbClr val="FFFFFF"/>
            </a:solidFill>
            <a:latin typeface="Source Sans Pro" panose="020B0503030403020204" pitchFamily="34" charset="0"/>
            <a:ea typeface="+mn-ea"/>
            <a:cs typeface="+mn-cs"/>
          </a:endParaRPr>
        </a:p>
      </dgm:t>
    </dgm:pt>
    <dgm:pt modelId="{E6C73DC8-8029-4C85-9CAC-FBD699156385}">
      <dgm:prSet custT="1"/>
      <dgm:spPr>
        <a:xfrm>
          <a:off x="10713725" y="4028775"/>
          <a:ext cx="2548929" cy="1529357"/>
        </a:xfrm>
        <a:prstGeom prst="roundRect">
          <a:avLst>
            <a:gd name="adj" fmla="val 10000"/>
          </a:avLst>
        </a:prstGeom>
        <a:solidFill>
          <a:schemeClr val="accent1"/>
        </a:solidFill>
        <a:ln w="25400" cap="flat" cmpd="sng" algn="ctr">
          <a:noFill/>
          <a:prstDash val="solid"/>
        </a:ln>
        <a:effectLst/>
      </dgm:spPr>
      <dgm:t>
        <a:bodyPr/>
        <a:lstStyle/>
        <a:p>
          <a:pPr>
            <a:buNone/>
          </a:pPr>
          <a:r>
            <a:rPr lang="fi-FI" sz="650" b="0" i="0" dirty="0">
              <a:solidFill>
                <a:srgbClr val="FFFFFF"/>
              </a:solidFill>
              <a:latin typeface="Source Sans Pro" panose="020B0503030403020204" pitchFamily="34" charset="0"/>
              <a:ea typeface="+mn-ea"/>
              <a:cs typeface="+mn-cs"/>
            </a:rPr>
            <a:t>TYÖPAJA</a:t>
          </a:r>
          <a:br>
            <a:rPr lang="fi-FI" sz="650" b="0" i="0" dirty="0">
              <a:solidFill>
                <a:srgbClr val="FFFFFF"/>
              </a:solidFill>
              <a:latin typeface="Source Sans Pro" panose="020B0503030403020204" pitchFamily="34" charset="0"/>
              <a:ea typeface="+mn-ea"/>
              <a:cs typeface="+mn-cs"/>
            </a:rPr>
          </a:br>
          <a:r>
            <a:rPr lang="fi-FI" sz="650" b="1" i="0" dirty="0">
              <a:solidFill>
                <a:srgbClr val="FFFFFF"/>
              </a:solidFill>
              <a:latin typeface="Source Sans Pro" panose="020B0503030403020204" pitchFamily="34" charset="0"/>
              <a:ea typeface="+mn-ea"/>
              <a:cs typeface="+mn-cs"/>
            </a:rPr>
            <a:t>18.2.2020</a:t>
          </a:r>
        </a:p>
        <a:p>
          <a:pPr>
            <a:buNone/>
          </a:pPr>
          <a:r>
            <a:rPr lang="fi-FI" sz="650" b="0" i="0" dirty="0" err="1">
              <a:solidFill>
                <a:srgbClr val="FFFFFF"/>
              </a:solidFill>
              <a:latin typeface="Source Sans Pro" panose="020B0503030403020204" pitchFamily="34" charset="0"/>
              <a:ea typeface="+mn-ea"/>
              <a:cs typeface="+mn-cs"/>
            </a:rPr>
            <a:t>Uusiu­tuminen</a:t>
          </a:r>
          <a:endParaRPr lang="fi-FI" sz="650" b="0" i="0" dirty="0">
            <a:solidFill>
              <a:srgbClr val="FFFFFF"/>
            </a:solidFill>
            <a:latin typeface="Source Sans Pro" panose="020B0503030403020204" pitchFamily="34" charset="0"/>
            <a:ea typeface="+mn-ea"/>
            <a:cs typeface="+mn-cs"/>
          </a:endParaRPr>
        </a:p>
      </dgm:t>
    </dgm:pt>
    <dgm:pt modelId="{E9BD5598-B87B-47E9-8DED-35DB1A65F648}" type="parTrans" cxnId="{476D704E-4EDF-488F-A0F6-2779280C41D2}">
      <dgm:prSet/>
      <dgm:spPr/>
      <dgm:t>
        <a:bodyPr/>
        <a:lstStyle/>
        <a:p>
          <a:endParaRPr lang="fi-FI"/>
        </a:p>
      </dgm:t>
    </dgm:pt>
    <dgm:pt modelId="{510A650C-3BE3-4F01-8B39-D8282EF91599}" type="sibTrans" cxnId="{476D704E-4EDF-488F-A0F6-2779280C41D2}">
      <dgm:prSet custT="1"/>
      <dgm:spPr>
        <a:xfrm>
          <a:off x="13517547" y="4477387"/>
          <a:ext cx="540373" cy="632134"/>
        </a:xfrm>
        <a:prstGeom prst="rightArrow">
          <a:avLst>
            <a:gd name="adj1" fmla="val 60000"/>
            <a:gd name="adj2" fmla="val 50000"/>
          </a:avLst>
        </a:prstGeom>
        <a:solidFill>
          <a:schemeClr val="bg1"/>
        </a:solidFill>
        <a:ln>
          <a:noFill/>
        </a:ln>
        <a:effectLst/>
      </dgm:spPr>
      <dgm:t>
        <a:bodyPr/>
        <a:lstStyle/>
        <a:p>
          <a:pPr>
            <a:buNone/>
          </a:pPr>
          <a:endParaRPr lang="fi-FI" sz="1600" b="0" i="0">
            <a:solidFill>
              <a:srgbClr val="FFFFFF"/>
            </a:solidFill>
            <a:latin typeface="Source Sans Pro" panose="020B0503030403020204" pitchFamily="34" charset="0"/>
            <a:ea typeface="+mn-ea"/>
            <a:cs typeface="+mn-cs"/>
          </a:endParaRPr>
        </a:p>
      </dgm:t>
    </dgm:pt>
    <dgm:pt modelId="{7BED1B58-B02C-426F-A167-BD821D71B9A3}">
      <dgm:prSet custT="1"/>
      <dgm:spPr>
        <a:xfrm>
          <a:off x="14282226" y="4028775"/>
          <a:ext cx="2548929" cy="1529357"/>
        </a:xfrm>
        <a:prstGeom prst="roundRect">
          <a:avLst>
            <a:gd name="adj" fmla="val 10000"/>
          </a:avLst>
        </a:prstGeom>
        <a:solidFill>
          <a:schemeClr val="accent1"/>
        </a:solidFill>
        <a:ln w="25400" cap="flat" cmpd="sng" algn="ctr">
          <a:noFill/>
          <a:prstDash val="solid"/>
        </a:ln>
        <a:effectLst/>
      </dgm:spPr>
      <dgm:t>
        <a:bodyPr/>
        <a:lstStyle/>
        <a:p>
          <a:pPr>
            <a:spcAft>
              <a:spcPts val="300"/>
            </a:spcAft>
            <a:buNone/>
          </a:pPr>
          <a:r>
            <a:rPr lang="fi-FI" sz="650" b="0" i="0" dirty="0">
              <a:solidFill>
                <a:srgbClr val="FFFFFF"/>
              </a:solidFill>
              <a:latin typeface="Source Sans Pro" panose="020B0503030403020204" pitchFamily="34" charset="0"/>
              <a:ea typeface="+mn-ea"/>
              <a:cs typeface="+mn-cs"/>
            </a:rPr>
            <a:t>VISIOPAJA JA OHJAUS-RYHMÄ</a:t>
          </a:r>
        </a:p>
        <a:p>
          <a:pPr>
            <a:spcAft>
              <a:spcPts val="300"/>
            </a:spcAft>
            <a:buNone/>
          </a:pPr>
          <a:r>
            <a:rPr lang="fi-FI" sz="650" b="1" i="0" dirty="0">
              <a:solidFill>
                <a:srgbClr val="FFFFFF"/>
              </a:solidFill>
              <a:latin typeface="Source Sans Pro" panose="020B0503030403020204" pitchFamily="34" charset="0"/>
              <a:ea typeface="+mn-ea"/>
              <a:cs typeface="+mn-cs"/>
            </a:rPr>
            <a:t>1.9.2020</a:t>
          </a:r>
        </a:p>
        <a:p>
          <a:pPr>
            <a:spcAft>
              <a:spcPct val="35000"/>
            </a:spcAft>
            <a:buNone/>
          </a:pPr>
          <a:r>
            <a:rPr lang="fi-FI" sz="650" b="0" i="0" dirty="0">
              <a:solidFill>
                <a:srgbClr val="FFFFFF"/>
              </a:solidFill>
              <a:latin typeface="Source Sans Pro" panose="020B0503030403020204" pitchFamily="34" charset="0"/>
              <a:ea typeface="+mn-ea"/>
              <a:cs typeface="+mn-cs"/>
            </a:rPr>
            <a:t>Visio 2040 </a:t>
          </a:r>
        </a:p>
      </dgm:t>
    </dgm:pt>
    <dgm:pt modelId="{B1B1A836-A0F6-4BCE-8B2A-617F4E8DF4BC}" type="parTrans" cxnId="{B3361A2C-75E5-4438-8FB5-D573F2324FD8}">
      <dgm:prSet/>
      <dgm:spPr/>
      <dgm:t>
        <a:bodyPr/>
        <a:lstStyle/>
        <a:p>
          <a:endParaRPr lang="fi-FI"/>
        </a:p>
      </dgm:t>
    </dgm:pt>
    <dgm:pt modelId="{9691DC8F-DAC1-4293-B7F3-3C009EE8D0D0}" type="sibTrans" cxnId="{B3361A2C-75E5-4438-8FB5-D573F2324FD8}">
      <dgm:prSet custT="1"/>
      <dgm:spPr>
        <a:solidFill>
          <a:schemeClr val="bg1"/>
        </a:solidFill>
      </dgm:spPr>
      <dgm:t>
        <a:bodyPr/>
        <a:lstStyle/>
        <a:p>
          <a:endParaRPr lang="fi-FI" sz="1600" b="1"/>
        </a:p>
      </dgm:t>
    </dgm:pt>
    <dgm:pt modelId="{019CCF17-A0BB-4260-8E1E-4B3AE398BBCC}">
      <dgm:prSet custT="1"/>
      <dgm:spPr>
        <a:xfrm>
          <a:off x="10713725" y="4028775"/>
          <a:ext cx="2548929" cy="1529357"/>
        </a:xfrm>
        <a:solidFill>
          <a:schemeClr val="bg1">
            <a:lumMod val="95000"/>
          </a:schemeClr>
        </a:solidFill>
        <a:ln w="25400" cap="flat" cmpd="sng" algn="ctr">
          <a:noFill/>
          <a:prstDash val="solid"/>
        </a:ln>
        <a:effectLst/>
      </dgm:spPr>
      <dgm:t>
        <a:bodyPr/>
        <a:lstStyle/>
        <a:p>
          <a:pPr>
            <a:spcAft>
              <a:spcPct val="35000"/>
            </a:spcAft>
            <a:buNone/>
          </a:pPr>
          <a:r>
            <a:rPr lang="fi-FI" sz="650" b="0" i="0" dirty="0">
              <a:solidFill>
                <a:srgbClr val="C00000"/>
              </a:solidFill>
              <a:latin typeface="Source Sans Pro" panose="020B0503030403020204" pitchFamily="34" charset="0"/>
              <a:ea typeface="+mn-ea"/>
              <a:cs typeface="+mn-cs"/>
            </a:rPr>
            <a:t>OHJAUS­RYHMÄ</a:t>
          </a:r>
        </a:p>
        <a:p>
          <a:pPr>
            <a:spcAft>
              <a:spcPts val="300"/>
            </a:spcAft>
            <a:buNone/>
          </a:pPr>
          <a:r>
            <a:rPr lang="fi-FI" sz="650" b="1" i="0" dirty="0">
              <a:solidFill>
                <a:srgbClr val="C00000"/>
              </a:solidFill>
              <a:latin typeface="Source Sans Pro" panose="020B0503030403020204" pitchFamily="34" charset="0"/>
              <a:ea typeface="+mn-ea"/>
              <a:cs typeface="+mn-cs"/>
            </a:rPr>
            <a:t>16.3.2020</a:t>
          </a:r>
        </a:p>
      </dgm:t>
    </dgm:pt>
    <dgm:pt modelId="{72CAD29E-5329-43AD-931A-C7442692ED84}" type="parTrans" cxnId="{CECFEE34-07F6-4CF0-B314-0D7DDE961946}">
      <dgm:prSet/>
      <dgm:spPr/>
      <dgm:t>
        <a:bodyPr/>
        <a:lstStyle/>
        <a:p>
          <a:endParaRPr lang="fi-FI"/>
        </a:p>
      </dgm:t>
    </dgm:pt>
    <dgm:pt modelId="{8C8187AA-E73E-4181-B0E3-9BCC493A809A}" type="sibTrans" cxnId="{CECFEE34-07F6-4CF0-B314-0D7DDE961946}">
      <dgm:prSet custT="1"/>
      <dgm:spPr>
        <a:solidFill>
          <a:schemeClr val="bg1"/>
        </a:solidFill>
      </dgm:spPr>
      <dgm:t>
        <a:bodyPr/>
        <a:lstStyle/>
        <a:p>
          <a:endParaRPr lang="fi-FI" sz="1600"/>
        </a:p>
      </dgm:t>
    </dgm:pt>
    <dgm:pt modelId="{C35CAE94-95F6-4496-8272-F4D86D982ED6}">
      <dgm:prSet phldrT="[Teksti]" custT="1"/>
      <dgm:spPr>
        <a:xfrm>
          <a:off x="8222" y="4028775"/>
          <a:ext cx="2548929" cy="1529357"/>
        </a:xfrm>
        <a:solidFill>
          <a:schemeClr val="bg1">
            <a:lumMod val="95000"/>
          </a:schemeClr>
        </a:solidFill>
        <a:ln w="25400" cap="flat" cmpd="sng" algn="ctr">
          <a:noFill/>
          <a:prstDash val="solid"/>
        </a:ln>
        <a:effectLst/>
      </dgm:spPr>
      <dgm:t>
        <a:bodyPr/>
        <a:lstStyle/>
        <a:p>
          <a:pPr>
            <a:spcAft>
              <a:spcPts val="300"/>
            </a:spcAft>
            <a:buNone/>
          </a:pPr>
          <a:r>
            <a:rPr lang="fi-FI" sz="650" b="0" i="0" dirty="0">
              <a:solidFill>
                <a:srgbClr val="C00000"/>
              </a:solidFill>
              <a:latin typeface="Source Sans Pro" panose="020B0503030403020204" pitchFamily="34" charset="0"/>
              <a:ea typeface="+mn-ea"/>
              <a:cs typeface="+mn-cs"/>
            </a:rPr>
            <a:t>ALOITUS-PALAVERI</a:t>
          </a:r>
        </a:p>
        <a:p>
          <a:pPr>
            <a:spcAft>
              <a:spcPts val="300"/>
            </a:spcAft>
            <a:buNone/>
          </a:pPr>
          <a:r>
            <a:rPr lang="fi-FI" sz="650" b="1" i="0" dirty="0">
              <a:solidFill>
                <a:srgbClr val="C00000"/>
              </a:solidFill>
              <a:latin typeface="Source Sans Pro" panose="020B0503030403020204" pitchFamily="34" charset="0"/>
              <a:ea typeface="+mn-ea"/>
              <a:cs typeface="+mn-cs"/>
            </a:rPr>
            <a:t>2.1.2020</a:t>
          </a:r>
        </a:p>
      </dgm:t>
    </dgm:pt>
    <dgm:pt modelId="{F710D391-971F-491D-ADCC-8AE4B8E4B629}" type="parTrans" cxnId="{46C992FE-B0E1-4FD7-8929-BA8FBEBA45D5}">
      <dgm:prSet/>
      <dgm:spPr/>
      <dgm:t>
        <a:bodyPr/>
        <a:lstStyle/>
        <a:p>
          <a:endParaRPr lang="fi-FI"/>
        </a:p>
      </dgm:t>
    </dgm:pt>
    <dgm:pt modelId="{89BF462A-B007-4418-9C34-20C51A77D385}" type="sibTrans" cxnId="{46C992FE-B0E1-4FD7-8929-BA8FBEBA45D5}">
      <dgm:prSet custT="1"/>
      <dgm:spPr>
        <a:solidFill>
          <a:schemeClr val="bg1"/>
        </a:solidFill>
      </dgm:spPr>
      <dgm:t>
        <a:bodyPr/>
        <a:lstStyle/>
        <a:p>
          <a:endParaRPr lang="fi-FI" sz="1600"/>
        </a:p>
      </dgm:t>
    </dgm:pt>
    <dgm:pt modelId="{F8EB20C6-B958-4F53-A71C-13F1CD39A21D}">
      <dgm:prSet custT="1"/>
      <dgm:spPr>
        <a:xfrm>
          <a:off x="14282226" y="4028775"/>
          <a:ext cx="2548929" cy="1529357"/>
        </a:xfrm>
        <a:solidFill>
          <a:schemeClr val="bg1">
            <a:lumMod val="95000"/>
          </a:schemeClr>
        </a:solidFill>
        <a:ln w="25400" cap="flat" cmpd="sng" algn="ctr">
          <a:noFill/>
          <a:prstDash val="solid"/>
        </a:ln>
        <a:effectLst/>
      </dgm:spPr>
      <dgm:t>
        <a:bodyPr/>
        <a:lstStyle/>
        <a:p>
          <a:pPr>
            <a:spcAft>
              <a:spcPts val="300"/>
            </a:spcAft>
            <a:buNone/>
          </a:pPr>
          <a:r>
            <a:rPr lang="fi-FI" sz="650" b="0" i="0" dirty="0">
              <a:solidFill>
                <a:srgbClr val="C00000"/>
              </a:solidFill>
              <a:latin typeface="Source Sans Pro" panose="020B0503030403020204" pitchFamily="34" charset="0"/>
              <a:ea typeface="+mn-ea"/>
              <a:cs typeface="+mn-cs"/>
            </a:rPr>
            <a:t>RAPORTIN LUOVUTUS</a:t>
          </a:r>
        </a:p>
        <a:p>
          <a:pPr>
            <a:spcAft>
              <a:spcPct val="35000"/>
            </a:spcAft>
            <a:buNone/>
          </a:pPr>
          <a:r>
            <a:rPr lang="fi-FI" sz="650" b="1" i="0" dirty="0">
              <a:solidFill>
                <a:srgbClr val="C00000"/>
              </a:solidFill>
              <a:latin typeface="Source Sans Pro" panose="020B0503030403020204" pitchFamily="34" charset="0"/>
              <a:ea typeface="+mn-ea"/>
              <a:cs typeface="+mn-cs"/>
            </a:rPr>
            <a:t>30.10.2020</a:t>
          </a:r>
        </a:p>
      </dgm:t>
    </dgm:pt>
    <dgm:pt modelId="{9CBF0352-7C9B-4C85-93E8-0E61CC29E7CA}" type="parTrans" cxnId="{E89903BB-D7D7-4C69-A88F-223E86558ADA}">
      <dgm:prSet/>
      <dgm:spPr/>
      <dgm:t>
        <a:bodyPr/>
        <a:lstStyle/>
        <a:p>
          <a:endParaRPr lang="fi-FI"/>
        </a:p>
      </dgm:t>
    </dgm:pt>
    <dgm:pt modelId="{3AF86065-0BC9-4989-8025-3CBB86D5E506}" type="sibTrans" cxnId="{E89903BB-D7D7-4C69-A88F-223E86558ADA}">
      <dgm:prSet/>
      <dgm:spPr/>
      <dgm:t>
        <a:bodyPr/>
        <a:lstStyle/>
        <a:p>
          <a:endParaRPr lang="fi-FI"/>
        </a:p>
      </dgm:t>
    </dgm:pt>
    <dgm:pt modelId="{CD465281-6173-494C-AC03-1479B70F2116}">
      <dgm:prSet custT="1"/>
      <dgm:spPr>
        <a:solidFill>
          <a:srgbClr val="F2F2F2"/>
        </a:solidFill>
        <a:ln>
          <a:noFill/>
        </a:ln>
      </dgm:spPr>
      <dgm:t>
        <a:bodyPr/>
        <a:lstStyle/>
        <a:p>
          <a:pPr>
            <a:spcAft>
              <a:spcPts val="300"/>
            </a:spcAft>
          </a:pPr>
          <a:r>
            <a:rPr lang="fi-FI" sz="650" b="0" i="0" kern="1200" dirty="0">
              <a:solidFill>
                <a:srgbClr val="C00000"/>
              </a:solidFill>
              <a:latin typeface="Source Sans Pro" panose="020B0503030403020204" pitchFamily="34" charset="0"/>
              <a:ea typeface="+mn-ea"/>
              <a:cs typeface="+mn-cs"/>
            </a:rPr>
            <a:t>OHJAUS­RYHMÄ</a:t>
          </a:r>
        </a:p>
        <a:p>
          <a:pPr>
            <a:spcAft>
              <a:spcPct val="35000"/>
            </a:spcAft>
          </a:pPr>
          <a:r>
            <a:rPr lang="fi-FI" sz="650" b="1" i="0" kern="1200" dirty="0">
              <a:solidFill>
                <a:srgbClr val="C00000"/>
              </a:solidFill>
              <a:latin typeface="Source Sans Pro" panose="020B0503030403020204" pitchFamily="34" charset="0"/>
              <a:ea typeface="+mn-ea"/>
              <a:cs typeface="+mn-cs"/>
            </a:rPr>
            <a:t>15.1.2020</a:t>
          </a:r>
        </a:p>
      </dgm:t>
    </dgm:pt>
    <dgm:pt modelId="{4BDD62A4-5E7B-4E67-ACCE-0476CD769F86}" type="parTrans" cxnId="{BAB2EACC-D8C1-4EDA-B657-E834D6D84D59}">
      <dgm:prSet/>
      <dgm:spPr/>
      <dgm:t>
        <a:bodyPr/>
        <a:lstStyle/>
        <a:p>
          <a:endParaRPr lang="fi-FI"/>
        </a:p>
      </dgm:t>
    </dgm:pt>
    <dgm:pt modelId="{DCB497ED-4ABE-4F43-A0AE-F6C3E34C8C88}" type="sibTrans" cxnId="{BAB2EACC-D8C1-4EDA-B657-E834D6D84D59}">
      <dgm:prSet/>
      <dgm:spPr>
        <a:solidFill>
          <a:schemeClr val="bg1"/>
        </a:solidFill>
      </dgm:spPr>
      <dgm:t>
        <a:bodyPr/>
        <a:lstStyle/>
        <a:p>
          <a:endParaRPr lang="fi-FI"/>
        </a:p>
      </dgm:t>
    </dgm:pt>
    <dgm:pt modelId="{C76866E4-971A-471A-B018-5375FE3DD201}">
      <dgm:prSet custT="1"/>
      <dgm:spPr>
        <a:solidFill>
          <a:schemeClr val="accent1"/>
        </a:solidFill>
        <a:ln>
          <a:noFill/>
        </a:ln>
      </dgm:spPr>
      <dgm:t>
        <a:bodyPr/>
        <a:lstStyle/>
        <a:p>
          <a:pPr>
            <a:spcAft>
              <a:spcPts val="300"/>
            </a:spcAft>
          </a:pPr>
          <a:r>
            <a:rPr lang="fi-FI" sz="650" b="0" i="0" kern="1200" dirty="0">
              <a:solidFill>
                <a:srgbClr val="FFFFFF"/>
              </a:solidFill>
              <a:latin typeface="Source Sans Pro" panose="020B0503030403020204" pitchFamily="34" charset="0"/>
              <a:ea typeface="+mn-ea"/>
              <a:cs typeface="+mn-cs"/>
            </a:rPr>
            <a:t>SEMINAARI VALTUUS-TOLLE JA HENKILÖS-TÖLLE</a:t>
          </a:r>
        </a:p>
        <a:p>
          <a:pPr>
            <a:spcAft>
              <a:spcPct val="35000"/>
            </a:spcAft>
          </a:pPr>
          <a:r>
            <a:rPr lang="fi-FI" sz="650" b="1" i="0" kern="1200" dirty="0">
              <a:solidFill>
                <a:srgbClr val="FFFFFF"/>
              </a:solidFill>
              <a:latin typeface="Source Sans Pro" panose="020B0503030403020204" pitchFamily="34" charset="0"/>
              <a:ea typeface="+mn-ea"/>
              <a:cs typeface="+mn-cs"/>
            </a:rPr>
            <a:t>21.9.2020</a:t>
          </a:r>
        </a:p>
      </dgm:t>
    </dgm:pt>
    <dgm:pt modelId="{543BA530-283F-416D-BD5A-82E809D3C9D5}" type="parTrans" cxnId="{90D2F3E3-3234-4733-8AA8-D18462D7187B}">
      <dgm:prSet/>
      <dgm:spPr/>
      <dgm:t>
        <a:bodyPr/>
        <a:lstStyle/>
        <a:p>
          <a:endParaRPr lang="fi-FI"/>
        </a:p>
      </dgm:t>
    </dgm:pt>
    <dgm:pt modelId="{8D659DB4-3ECD-4186-8D9E-4A092530BABD}" type="sibTrans" cxnId="{90D2F3E3-3234-4733-8AA8-D18462D7187B}">
      <dgm:prSet/>
      <dgm:spPr>
        <a:solidFill>
          <a:schemeClr val="bg1"/>
        </a:solidFill>
      </dgm:spPr>
      <dgm:t>
        <a:bodyPr/>
        <a:lstStyle/>
        <a:p>
          <a:endParaRPr lang="fi-FI"/>
        </a:p>
      </dgm:t>
    </dgm:pt>
    <dgm:pt modelId="{ABC02CC1-594F-4223-8AB9-5CA0B8BD1FDC}">
      <dgm:prSet custT="1"/>
      <dgm:spPr>
        <a:solidFill>
          <a:schemeClr val="accent1"/>
        </a:solidFill>
        <a:ln>
          <a:noFill/>
        </a:ln>
      </dgm:spPr>
      <dgm:t>
        <a:bodyPr/>
        <a:lstStyle/>
        <a:p>
          <a:pPr>
            <a:spcAft>
              <a:spcPts val="300"/>
            </a:spcAft>
          </a:pPr>
          <a:r>
            <a:rPr lang="fi-FI" sz="650" b="0" i="0" dirty="0">
              <a:latin typeface="Source Sans Pro" panose="020B0503030403020204" pitchFamily="34" charset="0"/>
            </a:rPr>
            <a:t>VARAUTU­MIS­PAJA</a:t>
          </a:r>
        </a:p>
        <a:p>
          <a:pPr>
            <a:spcAft>
              <a:spcPts val="300"/>
            </a:spcAft>
          </a:pPr>
          <a:r>
            <a:rPr lang="fi-FI" sz="650" b="0" i="0">
              <a:latin typeface="Source Sans Pro" panose="020B0503030403020204" pitchFamily="34" charset="0"/>
            </a:rPr>
            <a:t>virtuaali</a:t>
          </a:r>
          <a:endParaRPr lang="fi-FI" sz="650" b="0" i="0" dirty="0">
            <a:latin typeface="Source Sans Pro" panose="020B0503030403020204" pitchFamily="34" charset="0"/>
          </a:endParaRPr>
        </a:p>
        <a:p>
          <a:pPr>
            <a:spcAft>
              <a:spcPct val="35000"/>
            </a:spcAft>
          </a:pPr>
          <a:r>
            <a:rPr lang="fi-FI" sz="650" b="1" i="0" dirty="0">
              <a:latin typeface="Source Sans Pro" panose="020B0503030403020204" pitchFamily="34" charset="0"/>
            </a:rPr>
            <a:t>14.5.2020</a:t>
          </a:r>
        </a:p>
      </dgm:t>
    </dgm:pt>
    <dgm:pt modelId="{9A501AA6-6BB6-420E-B344-BE848437ADA6}" type="parTrans" cxnId="{5F3D6380-5E9B-458A-BCD6-05E80D686F5B}">
      <dgm:prSet/>
      <dgm:spPr/>
      <dgm:t>
        <a:bodyPr/>
        <a:lstStyle/>
        <a:p>
          <a:endParaRPr lang="fi-FI"/>
        </a:p>
      </dgm:t>
    </dgm:pt>
    <dgm:pt modelId="{B1CD5181-FAF8-4C44-8441-24396CB0F0BA}" type="sibTrans" cxnId="{5F3D6380-5E9B-458A-BCD6-05E80D686F5B}">
      <dgm:prSet/>
      <dgm:spPr>
        <a:solidFill>
          <a:schemeClr val="bg1"/>
        </a:solidFill>
      </dgm:spPr>
      <dgm:t>
        <a:bodyPr/>
        <a:lstStyle/>
        <a:p>
          <a:endParaRPr lang="fi-FI"/>
        </a:p>
      </dgm:t>
    </dgm:pt>
    <dgm:pt modelId="{2B6EB9C4-5B67-4011-9823-CF287F9A4413}">
      <dgm:prSet custT="1"/>
      <dgm:spPr>
        <a:xfrm>
          <a:off x="14282226" y="4028775"/>
          <a:ext cx="2548929" cy="1529357"/>
        </a:xfrm>
        <a:solidFill>
          <a:schemeClr val="bg1">
            <a:lumMod val="95000"/>
          </a:schemeClr>
        </a:solidFill>
        <a:ln w="25400" cap="flat" cmpd="sng" algn="ctr">
          <a:noFill/>
          <a:prstDash val="solid"/>
        </a:ln>
        <a:effectLst/>
      </dgm:spPr>
      <dgm:t>
        <a:bodyPr/>
        <a:lstStyle/>
        <a:p>
          <a:pPr>
            <a:spcAft>
              <a:spcPts val="300"/>
            </a:spcAft>
            <a:buNone/>
          </a:pPr>
          <a:r>
            <a:rPr lang="fi-FI" sz="650" b="0" i="0" dirty="0">
              <a:solidFill>
                <a:srgbClr val="C00000"/>
              </a:solidFill>
              <a:latin typeface="Source Sans Pro" panose="020B0503030403020204" pitchFamily="34" charset="0"/>
              <a:ea typeface="+mn-ea"/>
              <a:cs typeface="+mn-cs"/>
            </a:rPr>
            <a:t>OHJAUS­RYHMÄ</a:t>
          </a:r>
        </a:p>
        <a:p>
          <a:pPr>
            <a:spcAft>
              <a:spcPct val="35000"/>
            </a:spcAft>
            <a:buNone/>
          </a:pPr>
          <a:r>
            <a:rPr lang="fi-FI" sz="650" b="1" i="0" dirty="0">
              <a:solidFill>
                <a:srgbClr val="C00000"/>
              </a:solidFill>
              <a:latin typeface="Source Sans Pro" panose="020B0503030403020204" pitchFamily="34" charset="0"/>
              <a:ea typeface="+mn-ea"/>
              <a:cs typeface="+mn-cs"/>
            </a:rPr>
            <a:t>27.5.2020</a:t>
          </a:r>
        </a:p>
      </dgm:t>
    </dgm:pt>
    <dgm:pt modelId="{D9E6D5CA-A2EA-4D3B-ADBD-F0F586FF05D8}" type="parTrans" cxnId="{20AE7C93-0B94-41CA-9C7B-91C56318F07F}">
      <dgm:prSet/>
      <dgm:spPr/>
      <dgm:t>
        <a:bodyPr/>
        <a:lstStyle/>
        <a:p>
          <a:endParaRPr lang="fi-FI"/>
        </a:p>
      </dgm:t>
    </dgm:pt>
    <dgm:pt modelId="{732045FD-2F1A-4DD6-BEBB-69C8DEC22753}" type="sibTrans" cxnId="{20AE7C93-0B94-41CA-9C7B-91C56318F07F}">
      <dgm:prSet/>
      <dgm:spPr>
        <a:solidFill>
          <a:schemeClr val="bg1"/>
        </a:solidFill>
      </dgm:spPr>
      <dgm:t>
        <a:bodyPr/>
        <a:lstStyle/>
        <a:p>
          <a:endParaRPr lang="fi-FI"/>
        </a:p>
      </dgm:t>
    </dgm:pt>
    <dgm:pt modelId="{EDF5549B-E2B9-414E-84D5-4B591EC5F446}" type="pres">
      <dgm:prSet presAssocID="{3272706E-867B-482E-A36B-53F9900C168D}" presName="Name0" presStyleCnt="0">
        <dgm:presLayoutVars>
          <dgm:dir/>
          <dgm:resizeHandles val="exact"/>
        </dgm:presLayoutVars>
      </dgm:prSet>
      <dgm:spPr/>
    </dgm:pt>
    <dgm:pt modelId="{CF83E909-91FD-4381-9429-24B5ACF658B6}" type="pres">
      <dgm:prSet presAssocID="{C35CAE94-95F6-4496-8272-F4D86D982ED6}" presName="node" presStyleLbl="node1" presStyleIdx="0" presStyleCnt="12" custScaleX="143468">
        <dgm:presLayoutVars>
          <dgm:bulletEnabled val="1"/>
        </dgm:presLayoutVars>
      </dgm:prSet>
      <dgm:spPr>
        <a:prstGeom prst="roundRect">
          <a:avLst>
            <a:gd name="adj" fmla="val 10000"/>
          </a:avLst>
        </a:prstGeom>
      </dgm:spPr>
    </dgm:pt>
    <dgm:pt modelId="{95F012CC-2EED-4CE9-96AE-B30B74A6176E}" type="pres">
      <dgm:prSet presAssocID="{89BF462A-B007-4418-9C34-20C51A77D385}" presName="sibTrans" presStyleLbl="sibTrans2D1" presStyleIdx="0" presStyleCnt="11" custScaleX="10153" custScaleY="10153"/>
      <dgm:spPr>
        <a:prstGeom prst="chevron">
          <a:avLst/>
        </a:prstGeom>
      </dgm:spPr>
    </dgm:pt>
    <dgm:pt modelId="{9E969519-6E8D-4725-AB94-B418F7435724}" type="pres">
      <dgm:prSet presAssocID="{89BF462A-B007-4418-9C34-20C51A77D385}" presName="connectorText" presStyleLbl="sibTrans2D1" presStyleIdx="0" presStyleCnt="11"/>
      <dgm:spPr/>
    </dgm:pt>
    <dgm:pt modelId="{C0674B46-DA12-4F81-9651-60056DEB3478}" type="pres">
      <dgm:prSet presAssocID="{CD465281-6173-494C-AC03-1479B70F2116}" presName="node" presStyleLbl="node1" presStyleIdx="1" presStyleCnt="12" custScaleX="141564">
        <dgm:presLayoutVars>
          <dgm:bulletEnabled val="1"/>
        </dgm:presLayoutVars>
      </dgm:prSet>
      <dgm:spPr/>
    </dgm:pt>
    <dgm:pt modelId="{F033C574-341F-4CDC-86E3-654782B074E2}" type="pres">
      <dgm:prSet presAssocID="{DCB497ED-4ABE-4F43-A0AE-F6C3E34C8C88}" presName="sibTrans" presStyleLbl="sibTrans2D1" presStyleIdx="1" presStyleCnt="11" custScaleX="10153" custScaleY="10153"/>
      <dgm:spPr>
        <a:prstGeom prst="chevron">
          <a:avLst/>
        </a:prstGeom>
      </dgm:spPr>
    </dgm:pt>
    <dgm:pt modelId="{642A9F58-14F3-4371-BA93-29A9096B4790}" type="pres">
      <dgm:prSet presAssocID="{DCB497ED-4ABE-4F43-A0AE-F6C3E34C8C88}" presName="connectorText" presStyleLbl="sibTrans2D1" presStyleIdx="1" presStyleCnt="11"/>
      <dgm:spPr/>
    </dgm:pt>
    <dgm:pt modelId="{092D0D51-B5A2-431B-9239-93AA83B2B038}" type="pres">
      <dgm:prSet presAssocID="{1AEA4117-E0B2-4056-BFCE-9EB6FB299489}" presName="node" presStyleLbl="node1" presStyleIdx="2" presStyleCnt="12" custScaleX="138057">
        <dgm:presLayoutVars>
          <dgm:bulletEnabled val="1"/>
        </dgm:presLayoutVars>
      </dgm:prSet>
      <dgm:spPr/>
    </dgm:pt>
    <dgm:pt modelId="{CDA2072E-F9FE-43B1-A8AA-C2E1D9DB6329}" type="pres">
      <dgm:prSet presAssocID="{BC458350-6D80-4407-B080-22D3177CA567}" presName="sibTrans" presStyleLbl="sibTrans2D1" presStyleIdx="2" presStyleCnt="11" custScaleX="10153" custScaleY="10153"/>
      <dgm:spPr>
        <a:prstGeom prst="chevron">
          <a:avLst/>
        </a:prstGeom>
      </dgm:spPr>
    </dgm:pt>
    <dgm:pt modelId="{A33D974E-8DF3-44E4-897A-561519FF8351}" type="pres">
      <dgm:prSet presAssocID="{BC458350-6D80-4407-B080-22D3177CA567}" presName="connectorText" presStyleLbl="sibTrans2D1" presStyleIdx="2" presStyleCnt="11"/>
      <dgm:spPr/>
    </dgm:pt>
    <dgm:pt modelId="{22736147-0175-4396-8F0E-B8BD671E179D}" type="pres">
      <dgm:prSet presAssocID="{1935BCC8-369D-46E5-AE94-1005FD2F87DA}" presName="node" presStyleLbl="node1" presStyleIdx="3" presStyleCnt="12" custScaleX="141564">
        <dgm:presLayoutVars>
          <dgm:bulletEnabled val="1"/>
        </dgm:presLayoutVars>
      </dgm:prSet>
      <dgm:spPr/>
    </dgm:pt>
    <dgm:pt modelId="{B71A6739-D18C-4FCE-B417-7B5EF7D204C0}" type="pres">
      <dgm:prSet presAssocID="{54CECAA5-3DF4-4CF7-89E4-BD0FFC2270CA}" presName="sibTrans" presStyleLbl="sibTrans2D1" presStyleIdx="3" presStyleCnt="11" custScaleX="10153" custScaleY="10153"/>
      <dgm:spPr>
        <a:prstGeom prst="chevron">
          <a:avLst/>
        </a:prstGeom>
      </dgm:spPr>
    </dgm:pt>
    <dgm:pt modelId="{B18F8C32-DF65-446B-8F3E-0F9C60221AA8}" type="pres">
      <dgm:prSet presAssocID="{54CECAA5-3DF4-4CF7-89E4-BD0FFC2270CA}" presName="connectorText" presStyleLbl="sibTrans2D1" presStyleIdx="3" presStyleCnt="11"/>
      <dgm:spPr/>
    </dgm:pt>
    <dgm:pt modelId="{049EED3B-D639-4F29-B2D9-1732F0FE2385}" type="pres">
      <dgm:prSet presAssocID="{8763A691-FAFB-492A-9928-7AABAA2D2807}" presName="node" presStyleLbl="node1" presStyleIdx="4" presStyleCnt="12" custScaleX="141564">
        <dgm:presLayoutVars>
          <dgm:bulletEnabled val="1"/>
        </dgm:presLayoutVars>
      </dgm:prSet>
      <dgm:spPr/>
    </dgm:pt>
    <dgm:pt modelId="{03599D3B-695C-4DC1-A776-F95698F7DD90}" type="pres">
      <dgm:prSet presAssocID="{64899E02-4A97-417B-90E9-1608511A74F3}" presName="sibTrans" presStyleLbl="sibTrans2D1" presStyleIdx="4" presStyleCnt="11" custScaleX="10153" custScaleY="10153"/>
      <dgm:spPr>
        <a:prstGeom prst="chevron">
          <a:avLst/>
        </a:prstGeom>
      </dgm:spPr>
    </dgm:pt>
    <dgm:pt modelId="{1C70AA5C-CBA9-49F5-8987-0CB5191443C9}" type="pres">
      <dgm:prSet presAssocID="{64899E02-4A97-417B-90E9-1608511A74F3}" presName="connectorText" presStyleLbl="sibTrans2D1" presStyleIdx="4" presStyleCnt="11"/>
      <dgm:spPr/>
    </dgm:pt>
    <dgm:pt modelId="{FE6C1F0A-0259-4FDE-BF92-A4ABADCD5961}" type="pres">
      <dgm:prSet presAssocID="{E6C73DC8-8029-4C85-9CAC-FBD699156385}" presName="node" presStyleLbl="node1" presStyleIdx="5" presStyleCnt="12" custScaleX="141564">
        <dgm:presLayoutVars>
          <dgm:bulletEnabled val="1"/>
        </dgm:presLayoutVars>
      </dgm:prSet>
      <dgm:spPr/>
    </dgm:pt>
    <dgm:pt modelId="{0DE9766C-50D5-4472-BC3D-E8F419F4DB75}" type="pres">
      <dgm:prSet presAssocID="{510A650C-3BE3-4F01-8B39-D8282EF91599}" presName="sibTrans" presStyleLbl="sibTrans2D1" presStyleIdx="5" presStyleCnt="11" custScaleX="10153" custScaleY="10153"/>
      <dgm:spPr>
        <a:prstGeom prst="chevron">
          <a:avLst/>
        </a:prstGeom>
      </dgm:spPr>
    </dgm:pt>
    <dgm:pt modelId="{F5A96F6D-1986-4489-9B1B-51F94DAE0572}" type="pres">
      <dgm:prSet presAssocID="{510A650C-3BE3-4F01-8B39-D8282EF91599}" presName="connectorText" presStyleLbl="sibTrans2D1" presStyleIdx="5" presStyleCnt="11"/>
      <dgm:spPr/>
    </dgm:pt>
    <dgm:pt modelId="{01C68476-E6C6-4646-9EDA-B35C366CDC5F}" type="pres">
      <dgm:prSet presAssocID="{019CCF17-A0BB-4260-8E1E-4B3AE398BBCC}" presName="node" presStyleLbl="node1" presStyleIdx="6" presStyleCnt="12" custScaleX="141564">
        <dgm:presLayoutVars>
          <dgm:bulletEnabled val="1"/>
        </dgm:presLayoutVars>
      </dgm:prSet>
      <dgm:spPr>
        <a:prstGeom prst="roundRect">
          <a:avLst>
            <a:gd name="adj" fmla="val 10000"/>
          </a:avLst>
        </a:prstGeom>
      </dgm:spPr>
    </dgm:pt>
    <dgm:pt modelId="{98510C68-0EA3-4AEB-B12E-70C52AA794EB}" type="pres">
      <dgm:prSet presAssocID="{8C8187AA-E73E-4181-B0E3-9BCC493A809A}" presName="sibTrans" presStyleLbl="sibTrans2D1" presStyleIdx="6" presStyleCnt="11" custScaleX="10153" custScaleY="10153"/>
      <dgm:spPr>
        <a:prstGeom prst="chevron">
          <a:avLst/>
        </a:prstGeom>
      </dgm:spPr>
    </dgm:pt>
    <dgm:pt modelId="{BEE60DE7-5430-4C55-9659-123D62BCE6B8}" type="pres">
      <dgm:prSet presAssocID="{8C8187AA-E73E-4181-B0E3-9BCC493A809A}" presName="connectorText" presStyleLbl="sibTrans2D1" presStyleIdx="6" presStyleCnt="11"/>
      <dgm:spPr/>
    </dgm:pt>
    <dgm:pt modelId="{2696099E-384E-4EB5-8692-DA5F453D10A9}" type="pres">
      <dgm:prSet presAssocID="{ABC02CC1-594F-4223-8AB9-5CA0B8BD1FDC}" presName="node" presStyleLbl="node1" presStyleIdx="7" presStyleCnt="12" custScaleX="141564">
        <dgm:presLayoutVars>
          <dgm:bulletEnabled val="1"/>
        </dgm:presLayoutVars>
      </dgm:prSet>
      <dgm:spPr/>
    </dgm:pt>
    <dgm:pt modelId="{42D90501-8F1B-4C87-BC44-0112AE8AEC15}" type="pres">
      <dgm:prSet presAssocID="{B1CD5181-FAF8-4C44-8441-24396CB0F0BA}" presName="sibTrans" presStyleLbl="sibTrans2D1" presStyleIdx="7" presStyleCnt="11" custScaleX="10153" custScaleY="10153"/>
      <dgm:spPr>
        <a:prstGeom prst="chevron">
          <a:avLst/>
        </a:prstGeom>
      </dgm:spPr>
    </dgm:pt>
    <dgm:pt modelId="{BC79454D-68FE-4519-B390-DD20EAAC0E97}" type="pres">
      <dgm:prSet presAssocID="{B1CD5181-FAF8-4C44-8441-24396CB0F0BA}" presName="connectorText" presStyleLbl="sibTrans2D1" presStyleIdx="7" presStyleCnt="11"/>
      <dgm:spPr/>
    </dgm:pt>
    <dgm:pt modelId="{57191B4F-14E9-44F0-82C1-98713A59D6C3}" type="pres">
      <dgm:prSet presAssocID="{2B6EB9C4-5B67-4011-9823-CF287F9A4413}" presName="node" presStyleLbl="node1" presStyleIdx="8" presStyleCnt="12" custScaleX="141564">
        <dgm:presLayoutVars>
          <dgm:bulletEnabled val="1"/>
        </dgm:presLayoutVars>
      </dgm:prSet>
      <dgm:spPr>
        <a:prstGeom prst="roundRect">
          <a:avLst>
            <a:gd name="adj" fmla="val 10000"/>
          </a:avLst>
        </a:prstGeom>
      </dgm:spPr>
    </dgm:pt>
    <dgm:pt modelId="{ABD3F11F-A83D-4BA8-B49C-BB88FB26B45C}" type="pres">
      <dgm:prSet presAssocID="{732045FD-2F1A-4DD6-BEBB-69C8DEC22753}" presName="sibTrans" presStyleLbl="sibTrans2D1" presStyleIdx="8" presStyleCnt="11" custScaleX="10153" custScaleY="10153"/>
      <dgm:spPr>
        <a:prstGeom prst="chevron">
          <a:avLst/>
        </a:prstGeom>
      </dgm:spPr>
    </dgm:pt>
    <dgm:pt modelId="{BDDD2648-CD4E-431C-8F66-DE95147A157D}" type="pres">
      <dgm:prSet presAssocID="{732045FD-2F1A-4DD6-BEBB-69C8DEC22753}" presName="connectorText" presStyleLbl="sibTrans2D1" presStyleIdx="8" presStyleCnt="11"/>
      <dgm:spPr/>
    </dgm:pt>
    <dgm:pt modelId="{5E62B1A8-B6A2-463D-A769-6C9A9B0A12D9}" type="pres">
      <dgm:prSet presAssocID="{7BED1B58-B02C-426F-A167-BD821D71B9A3}" presName="node" presStyleLbl="node1" presStyleIdx="9" presStyleCnt="12" custScaleX="141564">
        <dgm:presLayoutVars>
          <dgm:bulletEnabled val="1"/>
        </dgm:presLayoutVars>
      </dgm:prSet>
      <dgm:spPr/>
    </dgm:pt>
    <dgm:pt modelId="{51F410C3-5382-4760-8432-582386CC30C1}" type="pres">
      <dgm:prSet presAssocID="{9691DC8F-DAC1-4293-B7F3-3C009EE8D0D0}" presName="sibTrans" presStyleLbl="sibTrans2D1" presStyleIdx="9" presStyleCnt="11" custScaleX="10153" custScaleY="10153"/>
      <dgm:spPr>
        <a:prstGeom prst="chevron">
          <a:avLst/>
        </a:prstGeom>
      </dgm:spPr>
    </dgm:pt>
    <dgm:pt modelId="{97CF41C9-14FA-4EC9-AF36-22DC566B554B}" type="pres">
      <dgm:prSet presAssocID="{9691DC8F-DAC1-4293-B7F3-3C009EE8D0D0}" presName="connectorText" presStyleLbl="sibTrans2D1" presStyleIdx="9" presStyleCnt="11"/>
      <dgm:spPr/>
    </dgm:pt>
    <dgm:pt modelId="{807A512E-E68B-47A7-8A7B-7D6554C3D4C8}" type="pres">
      <dgm:prSet presAssocID="{C76866E4-971A-471A-B018-5375FE3DD201}" presName="node" presStyleLbl="node1" presStyleIdx="10" presStyleCnt="12" custScaleX="123041">
        <dgm:presLayoutVars>
          <dgm:bulletEnabled val="1"/>
        </dgm:presLayoutVars>
      </dgm:prSet>
      <dgm:spPr/>
    </dgm:pt>
    <dgm:pt modelId="{D6701FBD-90F0-4DCB-8088-F2978F69F6E2}" type="pres">
      <dgm:prSet presAssocID="{8D659DB4-3ECD-4186-8D9E-4A092530BABD}" presName="sibTrans" presStyleLbl="sibTrans2D1" presStyleIdx="10" presStyleCnt="11" custScaleX="10153" custScaleY="10153"/>
      <dgm:spPr>
        <a:prstGeom prst="chevron">
          <a:avLst/>
        </a:prstGeom>
      </dgm:spPr>
    </dgm:pt>
    <dgm:pt modelId="{BC7CD766-3DB9-40A2-8676-4D266E259A51}" type="pres">
      <dgm:prSet presAssocID="{8D659DB4-3ECD-4186-8D9E-4A092530BABD}" presName="connectorText" presStyleLbl="sibTrans2D1" presStyleIdx="10" presStyleCnt="11"/>
      <dgm:spPr/>
    </dgm:pt>
    <dgm:pt modelId="{DC42E1BA-5715-4C6D-974A-BE507F19A981}" type="pres">
      <dgm:prSet presAssocID="{F8EB20C6-B958-4F53-A71C-13F1CD39A21D}" presName="node" presStyleLbl="node1" presStyleIdx="11" presStyleCnt="12" custScaleX="118961">
        <dgm:presLayoutVars>
          <dgm:bulletEnabled val="1"/>
        </dgm:presLayoutVars>
      </dgm:prSet>
      <dgm:spPr/>
    </dgm:pt>
  </dgm:ptLst>
  <dgm:cxnLst>
    <dgm:cxn modelId="{0EE5AE08-7599-4785-AA37-D9A66113C38D}" type="presOf" srcId="{2B6EB9C4-5B67-4011-9823-CF287F9A4413}" destId="{57191B4F-14E9-44F0-82C1-98713A59D6C3}" srcOrd="0" destOrd="0" presId="urn:microsoft.com/office/officeart/2005/8/layout/process1"/>
    <dgm:cxn modelId="{BD2C9609-A173-4656-8D72-814C8C71D5CF}" type="presOf" srcId="{510A650C-3BE3-4F01-8B39-D8282EF91599}" destId="{0DE9766C-50D5-4472-BC3D-E8F419F4DB75}" srcOrd="0" destOrd="0" presId="urn:microsoft.com/office/officeart/2005/8/layout/process1"/>
    <dgm:cxn modelId="{E3F35D11-36D4-47DC-A7A8-632C871B7066}" type="presOf" srcId="{CD465281-6173-494C-AC03-1479B70F2116}" destId="{C0674B46-DA12-4F81-9651-60056DEB3478}" srcOrd="0" destOrd="0" presId="urn:microsoft.com/office/officeart/2005/8/layout/process1"/>
    <dgm:cxn modelId="{04308818-F8CA-4ADE-9799-413C4A1BD574}" type="presOf" srcId="{64899E02-4A97-417B-90E9-1608511A74F3}" destId="{1C70AA5C-CBA9-49F5-8987-0CB5191443C9}" srcOrd="1" destOrd="0" presId="urn:microsoft.com/office/officeart/2005/8/layout/process1"/>
    <dgm:cxn modelId="{87810A19-482C-46D9-9EC4-407D8A8B63F2}" srcId="{3272706E-867B-482E-A36B-53F9900C168D}" destId="{1AEA4117-E0B2-4056-BFCE-9EB6FB299489}" srcOrd="2" destOrd="0" parTransId="{59032B51-5117-4A0A-8A4A-23C655898E14}" sibTransId="{BC458350-6D80-4407-B080-22D3177CA567}"/>
    <dgm:cxn modelId="{B3361A2C-75E5-4438-8FB5-D573F2324FD8}" srcId="{3272706E-867B-482E-A36B-53F9900C168D}" destId="{7BED1B58-B02C-426F-A167-BD821D71B9A3}" srcOrd="9" destOrd="0" parTransId="{B1B1A836-A0F6-4BCE-8B2A-617F4E8DF4BC}" sibTransId="{9691DC8F-DAC1-4293-B7F3-3C009EE8D0D0}"/>
    <dgm:cxn modelId="{67A3E532-DF8D-4543-9B19-6AB0DE58B169}" type="presOf" srcId="{8D659DB4-3ECD-4186-8D9E-4A092530BABD}" destId="{BC7CD766-3DB9-40A2-8676-4D266E259A51}" srcOrd="1" destOrd="0" presId="urn:microsoft.com/office/officeart/2005/8/layout/process1"/>
    <dgm:cxn modelId="{1FEB6033-FFB6-46D3-8D23-2D0BD6E7D8B3}" type="presOf" srcId="{89BF462A-B007-4418-9C34-20C51A77D385}" destId="{9E969519-6E8D-4725-AB94-B418F7435724}" srcOrd="1" destOrd="0" presId="urn:microsoft.com/office/officeart/2005/8/layout/process1"/>
    <dgm:cxn modelId="{CECFEE34-07F6-4CF0-B314-0D7DDE961946}" srcId="{3272706E-867B-482E-A36B-53F9900C168D}" destId="{019CCF17-A0BB-4260-8E1E-4B3AE398BBCC}" srcOrd="6" destOrd="0" parTransId="{72CAD29E-5329-43AD-931A-C7442692ED84}" sibTransId="{8C8187AA-E73E-4181-B0E3-9BCC493A809A}"/>
    <dgm:cxn modelId="{54A8953D-A575-4EAC-95B3-51A6ADDEC461}" type="presOf" srcId="{9691DC8F-DAC1-4293-B7F3-3C009EE8D0D0}" destId="{97CF41C9-14FA-4EC9-AF36-22DC566B554B}" srcOrd="1" destOrd="0" presId="urn:microsoft.com/office/officeart/2005/8/layout/process1"/>
    <dgm:cxn modelId="{128F663F-72BD-47C0-8550-9AF93CF013F0}" type="presOf" srcId="{89BF462A-B007-4418-9C34-20C51A77D385}" destId="{95F012CC-2EED-4CE9-96AE-B30B74A6176E}" srcOrd="0" destOrd="0" presId="urn:microsoft.com/office/officeart/2005/8/layout/process1"/>
    <dgm:cxn modelId="{476D704E-4EDF-488F-A0F6-2779280C41D2}" srcId="{3272706E-867B-482E-A36B-53F9900C168D}" destId="{E6C73DC8-8029-4C85-9CAC-FBD699156385}" srcOrd="5" destOrd="0" parTransId="{E9BD5598-B87B-47E9-8DED-35DB1A65F648}" sibTransId="{510A650C-3BE3-4F01-8B39-D8282EF91599}"/>
    <dgm:cxn modelId="{7913F773-91C9-4391-80C1-8847DBAD3CE0}" type="presOf" srcId="{8D659DB4-3ECD-4186-8D9E-4A092530BABD}" destId="{D6701FBD-90F0-4DCB-8088-F2978F69F6E2}" srcOrd="0" destOrd="0" presId="urn:microsoft.com/office/officeart/2005/8/layout/process1"/>
    <dgm:cxn modelId="{2C34D577-7620-4D17-ABD2-1484E2BF25C2}" type="presOf" srcId="{ABC02CC1-594F-4223-8AB9-5CA0B8BD1FDC}" destId="{2696099E-384E-4EB5-8692-DA5F453D10A9}" srcOrd="0" destOrd="0" presId="urn:microsoft.com/office/officeart/2005/8/layout/process1"/>
    <dgm:cxn modelId="{EFA66F59-E859-4313-9DFC-3C48E7409C01}" type="presOf" srcId="{54CECAA5-3DF4-4CF7-89E4-BD0FFC2270CA}" destId="{B18F8C32-DF65-446B-8F3E-0F9C60221AA8}" srcOrd="1" destOrd="0" presId="urn:microsoft.com/office/officeart/2005/8/layout/process1"/>
    <dgm:cxn modelId="{31C56A5A-E3C3-407A-8892-498ABB248C3E}" type="presOf" srcId="{732045FD-2F1A-4DD6-BEBB-69C8DEC22753}" destId="{ABD3F11F-A83D-4BA8-B49C-BB88FB26B45C}" srcOrd="0" destOrd="0" presId="urn:microsoft.com/office/officeart/2005/8/layout/process1"/>
    <dgm:cxn modelId="{0F43B75A-A0BE-451A-8D76-60C4A4680FDF}" type="presOf" srcId="{8C8187AA-E73E-4181-B0E3-9BCC493A809A}" destId="{98510C68-0EA3-4AEB-B12E-70C52AA794EB}" srcOrd="0" destOrd="0" presId="urn:microsoft.com/office/officeart/2005/8/layout/process1"/>
    <dgm:cxn modelId="{1CE9967E-90BD-4A71-BC6C-C2A40449F2FC}" type="presOf" srcId="{BC458350-6D80-4407-B080-22D3177CA567}" destId="{A33D974E-8DF3-44E4-897A-561519FF8351}" srcOrd="1" destOrd="0" presId="urn:microsoft.com/office/officeart/2005/8/layout/process1"/>
    <dgm:cxn modelId="{5F3D6380-5E9B-458A-BCD6-05E80D686F5B}" srcId="{3272706E-867B-482E-A36B-53F9900C168D}" destId="{ABC02CC1-594F-4223-8AB9-5CA0B8BD1FDC}" srcOrd="7" destOrd="0" parTransId="{9A501AA6-6BB6-420E-B344-BE848437ADA6}" sibTransId="{B1CD5181-FAF8-4C44-8441-24396CB0F0BA}"/>
    <dgm:cxn modelId="{01E2278A-37A3-4D94-8A03-D799DFF6BAF6}" type="presOf" srcId="{8763A691-FAFB-492A-9928-7AABAA2D2807}" destId="{049EED3B-D639-4F29-B2D9-1732F0FE2385}" srcOrd="0" destOrd="0" presId="urn:microsoft.com/office/officeart/2005/8/layout/process1"/>
    <dgm:cxn modelId="{B082B88F-A0B7-4D44-B0D0-093D5096509C}" type="presOf" srcId="{8C8187AA-E73E-4181-B0E3-9BCC493A809A}" destId="{BEE60DE7-5430-4C55-9659-123D62BCE6B8}" srcOrd="1" destOrd="0" presId="urn:microsoft.com/office/officeart/2005/8/layout/process1"/>
    <dgm:cxn modelId="{4CB90492-806D-460A-8BCC-C419A6AEDD56}" type="presOf" srcId="{DCB497ED-4ABE-4F43-A0AE-F6C3E34C8C88}" destId="{642A9F58-14F3-4371-BA93-29A9096B4790}" srcOrd="1" destOrd="0" presId="urn:microsoft.com/office/officeart/2005/8/layout/process1"/>
    <dgm:cxn modelId="{20AE7C93-0B94-41CA-9C7B-91C56318F07F}" srcId="{3272706E-867B-482E-A36B-53F9900C168D}" destId="{2B6EB9C4-5B67-4011-9823-CF287F9A4413}" srcOrd="8" destOrd="0" parTransId="{D9E6D5CA-A2EA-4D3B-ADBD-F0F586FF05D8}" sibTransId="{732045FD-2F1A-4DD6-BEBB-69C8DEC22753}"/>
    <dgm:cxn modelId="{DBAE79A6-CFBC-4B7B-A3E2-93E663FB5A0C}" type="presOf" srcId="{9691DC8F-DAC1-4293-B7F3-3C009EE8D0D0}" destId="{51F410C3-5382-4760-8432-582386CC30C1}" srcOrd="0" destOrd="0" presId="urn:microsoft.com/office/officeart/2005/8/layout/process1"/>
    <dgm:cxn modelId="{99FD86A6-FA6D-47B9-BE24-764C3A3CEAEA}" type="presOf" srcId="{510A650C-3BE3-4F01-8B39-D8282EF91599}" destId="{F5A96F6D-1986-4489-9B1B-51F94DAE0572}" srcOrd="1" destOrd="0" presId="urn:microsoft.com/office/officeart/2005/8/layout/process1"/>
    <dgm:cxn modelId="{28ED12A7-DD83-4377-A88A-44D4941B5A5E}" type="presOf" srcId="{3272706E-867B-482E-A36B-53F9900C168D}" destId="{EDF5549B-E2B9-414E-84D5-4B591EC5F446}" srcOrd="0" destOrd="0" presId="urn:microsoft.com/office/officeart/2005/8/layout/process1"/>
    <dgm:cxn modelId="{DD85B6AD-F3FD-446F-8D3C-C884D6DA4C8F}" type="presOf" srcId="{E6C73DC8-8029-4C85-9CAC-FBD699156385}" destId="{FE6C1F0A-0259-4FDE-BF92-A4ABADCD5961}" srcOrd="0" destOrd="0" presId="urn:microsoft.com/office/officeart/2005/8/layout/process1"/>
    <dgm:cxn modelId="{4D2314B0-A04E-4A9C-AC92-F64FB0787536}" srcId="{3272706E-867B-482E-A36B-53F9900C168D}" destId="{1935BCC8-369D-46E5-AE94-1005FD2F87DA}" srcOrd="3" destOrd="0" parTransId="{B3771B64-1F4A-4B0A-9745-6F6D10C31B79}" sibTransId="{54CECAA5-3DF4-4CF7-89E4-BD0FFC2270CA}"/>
    <dgm:cxn modelId="{E7119EB2-BFDB-45BA-9DE7-5071F9655D6F}" type="presOf" srcId="{C76866E4-971A-471A-B018-5375FE3DD201}" destId="{807A512E-E68B-47A7-8A7B-7D6554C3D4C8}" srcOrd="0" destOrd="0" presId="urn:microsoft.com/office/officeart/2005/8/layout/process1"/>
    <dgm:cxn modelId="{83710EB8-F178-4237-BBB4-FF0F03498CBC}" type="presOf" srcId="{DCB497ED-4ABE-4F43-A0AE-F6C3E34C8C88}" destId="{F033C574-341F-4CDC-86E3-654782B074E2}" srcOrd="0" destOrd="0" presId="urn:microsoft.com/office/officeart/2005/8/layout/process1"/>
    <dgm:cxn modelId="{D554F5BA-0BB4-4DC0-BFCC-6542F2EC9870}" type="presOf" srcId="{64899E02-4A97-417B-90E9-1608511A74F3}" destId="{03599D3B-695C-4DC1-A776-F95698F7DD90}" srcOrd="0" destOrd="0" presId="urn:microsoft.com/office/officeart/2005/8/layout/process1"/>
    <dgm:cxn modelId="{E89903BB-D7D7-4C69-A88F-223E86558ADA}" srcId="{3272706E-867B-482E-A36B-53F9900C168D}" destId="{F8EB20C6-B958-4F53-A71C-13F1CD39A21D}" srcOrd="11" destOrd="0" parTransId="{9CBF0352-7C9B-4C85-93E8-0E61CC29E7CA}" sibTransId="{3AF86065-0BC9-4989-8025-3CBB86D5E506}"/>
    <dgm:cxn modelId="{FFA390BF-E5DC-468A-8B89-DAAD4D33DB79}" type="presOf" srcId="{019CCF17-A0BB-4260-8E1E-4B3AE398BBCC}" destId="{01C68476-E6C6-4646-9EDA-B35C366CDC5F}" srcOrd="0" destOrd="0" presId="urn:microsoft.com/office/officeart/2005/8/layout/process1"/>
    <dgm:cxn modelId="{1E5F72C3-D7FE-42CA-94B3-087A736629E3}" type="presOf" srcId="{1935BCC8-369D-46E5-AE94-1005FD2F87DA}" destId="{22736147-0175-4396-8F0E-B8BD671E179D}" srcOrd="0" destOrd="0" presId="urn:microsoft.com/office/officeart/2005/8/layout/process1"/>
    <dgm:cxn modelId="{BAB2EACC-D8C1-4EDA-B657-E834D6D84D59}" srcId="{3272706E-867B-482E-A36B-53F9900C168D}" destId="{CD465281-6173-494C-AC03-1479B70F2116}" srcOrd="1" destOrd="0" parTransId="{4BDD62A4-5E7B-4E67-ACCE-0476CD769F86}" sibTransId="{DCB497ED-4ABE-4F43-A0AE-F6C3E34C8C88}"/>
    <dgm:cxn modelId="{C2B1FAD0-2057-46DF-9D86-F9CB92151302}" type="presOf" srcId="{BC458350-6D80-4407-B080-22D3177CA567}" destId="{CDA2072E-F9FE-43B1-A8AA-C2E1D9DB6329}" srcOrd="0" destOrd="0" presId="urn:microsoft.com/office/officeart/2005/8/layout/process1"/>
    <dgm:cxn modelId="{76A86ED7-4A9E-4E11-BB1E-F5AD5D8F7E48}" type="presOf" srcId="{7BED1B58-B02C-426F-A167-BD821D71B9A3}" destId="{5E62B1A8-B6A2-463D-A769-6C9A9B0A12D9}" srcOrd="0" destOrd="0" presId="urn:microsoft.com/office/officeart/2005/8/layout/process1"/>
    <dgm:cxn modelId="{1AB365DC-552D-4CE2-9079-0D44F4D2777F}" type="presOf" srcId="{B1CD5181-FAF8-4C44-8441-24396CB0F0BA}" destId="{BC79454D-68FE-4519-B390-DD20EAAC0E97}" srcOrd="1" destOrd="0" presId="urn:microsoft.com/office/officeart/2005/8/layout/process1"/>
    <dgm:cxn modelId="{7E7EA1E3-630A-4D90-8551-353D9E5DC17B}" type="presOf" srcId="{B1CD5181-FAF8-4C44-8441-24396CB0F0BA}" destId="{42D90501-8F1B-4C87-BC44-0112AE8AEC15}" srcOrd="0" destOrd="0" presId="urn:microsoft.com/office/officeart/2005/8/layout/process1"/>
    <dgm:cxn modelId="{90D2F3E3-3234-4733-8AA8-D18462D7187B}" srcId="{3272706E-867B-482E-A36B-53F9900C168D}" destId="{C76866E4-971A-471A-B018-5375FE3DD201}" srcOrd="10" destOrd="0" parTransId="{543BA530-283F-416D-BD5A-82E809D3C9D5}" sibTransId="{8D659DB4-3ECD-4186-8D9E-4A092530BABD}"/>
    <dgm:cxn modelId="{C9F039E6-3ED5-4305-93CA-0BB12C2DADB0}" type="presOf" srcId="{F8EB20C6-B958-4F53-A71C-13F1CD39A21D}" destId="{DC42E1BA-5715-4C6D-974A-BE507F19A981}" srcOrd="0" destOrd="0" presId="urn:microsoft.com/office/officeart/2005/8/layout/process1"/>
    <dgm:cxn modelId="{143BF8E7-54CC-4BCF-B27E-B9BD3108E09C}" type="presOf" srcId="{1AEA4117-E0B2-4056-BFCE-9EB6FB299489}" destId="{092D0D51-B5A2-431B-9239-93AA83B2B038}" srcOrd="0" destOrd="0" presId="urn:microsoft.com/office/officeart/2005/8/layout/process1"/>
    <dgm:cxn modelId="{4C48C0EE-B8C7-4871-AF13-57CE343D8958}" srcId="{3272706E-867B-482E-A36B-53F9900C168D}" destId="{8763A691-FAFB-492A-9928-7AABAA2D2807}" srcOrd="4" destOrd="0" parTransId="{DA38DCFD-D7BD-45BB-B207-014599A5C602}" sibTransId="{64899E02-4A97-417B-90E9-1608511A74F3}"/>
    <dgm:cxn modelId="{F3272AEF-50F3-41B2-AF31-FF9CE7674947}" type="presOf" srcId="{54CECAA5-3DF4-4CF7-89E4-BD0FFC2270CA}" destId="{B71A6739-D18C-4FCE-B417-7B5EF7D204C0}" srcOrd="0" destOrd="0" presId="urn:microsoft.com/office/officeart/2005/8/layout/process1"/>
    <dgm:cxn modelId="{E93A74F9-58FD-471E-A52F-D60032C4CFF3}" type="presOf" srcId="{732045FD-2F1A-4DD6-BEBB-69C8DEC22753}" destId="{BDDD2648-CD4E-431C-8F66-DE95147A157D}" srcOrd="1" destOrd="0" presId="urn:microsoft.com/office/officeart/2005/8/layout/process1"/>
    <dgm:cxn modelId="{46C992FE-B0E1-4FD7-8929-BA8FBEBA45D5}" srcId="{3272706E-867B-482E-A36B-53F9900C168D}" destId="{C35CAE94-95F6-4496-8272-F4D86D982ED6}" srcOrd="0" destOrd="0" parTransId="{F710D391-971F-491D-ADCC-8AE4B8E4B629}" sibTransId="{89BF462A-B007-4418-9C34-20C51A77D385}"/>
    <dgm:cxn modelId="{F5A92FFF-C888-49DB-AEA4-DCCECDC051D9}" type="presOf" srcId="{C35CAE94-95F6-4496-8272-F4D86D982ED6}" destId="{CF83E909-91FD-4381-9429-24B5ACF658B6}" srcOrd="0" destOrd="0" presId="urn:microsoft.com/office/officeart/2005/8/layout/process1"/>
    <dgm:cxn modelId="{5864EBD2-576D-41E7-8475-B7D10E3055B2}" type="presParOf" srcId="{EDF5549B-E2B9-414E-84D5-4B591EC5F446}" destId="{CF83E909-91FD-4381-9429-24B5ACF658B6}" srcOrd="0" destOrd="0" presId="urn:microsoft.com/office/officeart/2005/8/layout/process1"/>
    <dgm:cxn modelId="{EDBD8B44-9920-4387-91A3-7B31C6DCF991}" type="presParOf" srcId="{EDF5549B-E2B9-414E-84D5-4B591EC5F446}" destId="{95F012CC-2EED-4CE9-96AE-B30B74A6176E}" srcOrd="1" destOrd="0" presId="urn:microsoft.com/office/officeart/2005/8/layout/process1"/>
    <dgm:cxn modelId="{CC257735-2C47-4F60-B07B-07601BB5B1AA}" type="presParOf" srcId="{95F012CC-2EED-4CE9-96AE-B30B74A6176E}" destId="{9E969519-6E8D-4725-AB94-B418F7435724}" srcOrd="0" destOrd="0" presId="urn:microsoft.com/office/officeart/2005/8/layout/process1"/>
    <dgm:cxn modelId="{75A4E6F7-7720-443B-82F6-18B104F52937}" type="presParOf" srcId="{EDF5549B-E2B9-414E-84D5-4B591EC5F446}" destId="{C0674B46-DA12-4F81-9651-60056DEB3478}" srcOrd="2" destOrd="0" presId="urn:microsoft.com/office/officeart/2005/8/layout/process1"/>
    <dgm:cxn modelId="{308026B1-32F5-4939-BE0A-4C9C3258B72E}" type="presParOf" srcId="{EDF5549B-E2B9-414E-84D5-4B591EC5F446}" destId="{F033C574-341F-4CDC-86E3-654782B074E2}" srcOrd="3" destOrd="0" presId="urn:microsoft.com/office/officeart/2005/8/layout/process1"/>
    <dgm:cxn modelId="{167DEFED-F4A0-4042-B753-8E0677B611E4}" type="presParOf" srcId="{F033C574-341F-4CDC-86E3-654782B074E2}" destId="{642A9F58-14F3-4371-BA93-29A9096B4790}" srcOrd="0" destOrd="0" presId="urn:microsoft.com/office/officeart/2005/8/layout/process1"/>
    <dgm:cxn modelId="{DC18097B-BFE0-4EA9-8EB4-29F3B50173A1}" type="presParOf" srcId="{EDF5549B-E2B9-414E-84D5-4B591EC5F446}" destId="{092D0D51-B5A2-431B-9239-93AA83B2B038}" srcOrd="4" destOrd="0" presId="urn:microsoft.com/office/officeart/2005/8/layout/process1"/>
    <dgm:cxn modelId="{802D579E-EEBF-47A0-8AB1-5F892709AD6D}" type="presParOf" srcId="{EDF5549B-E2B9-414E-84D5-4B591EC5F446}" destId="{CDA2072E-F9FE-43B1-A8AA-C2E1D9DB6329}" srcOrd="5" destOrd="0" presId="urn:microsoft.com/office/officeart/2005/8/layout/process1"/>
    <dgm:cxn modelId="{9887FA97-8AB5-459F-8EA4-E24F25C6663C}" type="presParOf" srcId="{CDA2072E-F9FE-43B1-A8AA-C2E1D9DB6329}" destId="{A33D974E-8DF3-44E4-897A-561519FF8351}" srcOrd="0" destOrd="0" presId="urn:microsoft.com/office/officeart/2005/8/layout/process1"/>
    <dgm:cxn modelId="{91341A8C-005F-4756-9906-91D9DC099EBD}" type="presParOf" srcId="{EDF5549B-E2B9-414E-84D5-4B591EC5F446}" destId="{22736147-0175-4396-8F0E-B8BD671E179D}" srcOrd="6" destOrd="0" presId="urn:microsoft.com/office/officeart/2005/8/layout/process1"/>
    <dgm:cxn modelId="{96F9A97E-F4C2-45A1-A3E7-ED632A7B4F71}" type="presParOf" srcId="{EDF5549B-E2B9-414E-84D5-4B591EC5F446}" destId="{B71A6739-D18C-4FCE-B417-7B5EF7D204C0}" srcOrd="7" destOrd="0" presId="urn:microsoft.com/office/officeart/2005/8/layout/process1"/>
    <dgm:cxn modelId="{DD5C67C3-98D5-44AF-8DBF-EBE02A35BA6A}" type="presParOf" srcId="{B71A6739-D18C-4FCE-B417-7B5EF7D204C0}" destId="{B18F8C32-DF65-446B-8F3E-0F9C60221AA8}" srcOrd="0" destOrd="0" presId="urn:microsoft.com/office/officeart/2005/8/layout/process1"/>
    <dgm:cxn modelId="{1300799E-BBF1-47BE-A0BA-101BE4626545}" type="presParOf" srcId="{EDF5549B-E2B9-414E-84D5-4B591EC5F446}" destId="{049EED3B-D639-4F29-B2D9-1732F0FE2385}" srcOrd="8" destOrd="0" presId="urn:microsoft.com/office/officeart/2005/8/layout/process1"/>
    <dgm:cxn modelId="{C241E16A-939B-4A2A-8AFB-9D916DFAD36F}" type="presParOf" srcId="{EDF5549B-E2B9-414E-84D5-4B591EC5F446}" destId="{03599D3B-695C-4DC1-A776-F95698F7DD90}" srcOrd="9" destOrd="0" presId="urn:microsoft.com/office/officeart/2005/8/layout/process1"/>
    <dgm:cxn modelId="{D863FA10-4C63-459F-8B62-F542903D0894}" type="presParOf" srcId="{03599D3B-695C-4DC1-A776-F95698F7DD90}" destId="{1C70AA5C-CBA9-49F5-8987-0CB5191443C9}" srcOrd="0" destOrd="0" presId="urn:microsoft.com/office/officeart/2005/8/layout/process1"/>
    <dgm:cxn modelId="{E3D01DD5-63CC-490E-B8DE-12D368D486FF}" type="presParOf" srcId="{EDF5549B-E2B9-414E-84D5-4B591EC5F446}" destId="{FE6C1F0A-0259-4FDE-BF92-A4ABADCD5961}" srcOrd="10" destOrd="0" presId="urn:microsoft.com/office/officeart/2005/8/layout/process1"/>
    <dgm:cxn modelId="{7CDD0758-877E-45A6-9E48-D05FF5D32FE4}" type="presParOf" srcId="{EDF5549B-E2B9-414E-84D5-4B591EC5F446}" destId="{0DE9766C-50D5-4472-BC3D-E8F419F4DB75}" srcOrd="11" destOrd="0" presId="urn:microsoft.com/office/officeart/2005/8/layout/process1"/>
    <dgm:cxn modelId="{1415AB85-189F-4442-9030-366C04A3A76C}" type="presParOf" srcId="{0DE9766C-50D5-4472-BC3D-E8F419F4DB75}" destId="{F5A96F6D-1986-4489-9B1B-51F94DAE0572}" srcOrd="0" destOrd="0" presId="urn:microsoft.com/office/officeart/2005/8/layout/process1"/>
    <dgm:cxn modelId="{CB39DCC0-ABB5-4643-8DF5-67C50648F385}" type="presParOf" srcId="{EDF5549B-E2B9-414E-84D5-4B591EC5F446}" destId="{01C68476-E6C6-4646-9EDA-B35C366CDC5F}" srcOrd="12" destOrd="0" presId="urn:microsoft.com/office/officeart/2005/8/layout/process1"/>
    <dgm:cxn modelId="{3E029622-14EE-46F9-AAAF-3D79586C2C00}" type="presParOf" srcId="{EDF5549B-E2B9-414E-84D5-4B591EC5F446}" destId="{98510C68-0EA3-4AEB-B12E-70C52AA794EB}" srcOrd="13" destOrd="0" presId="urn:microsoft.com/office/officeart/2005/8/layout/process1"/>
    <dgm:cxn modelId="{8432FEAF-8F2B-44B9-92F9-4379096BD35C}" type="presParOf" srcId="{98510C68-0EA3-4AEB-B12E-70C52AA794EB}" destId="{BEE60DE7-5430-4C55-9659-123D62BCE6B8}" srcOrd="0" destOrd="0" presId="urn:microsoft.com/office/officeart/2005/8/layout/process1"/>
    <dgm:cxn modelId="{93B58C0B-78C2-4383-9D79-1152998E4A6D}" type="presParOf" srcId="{EDF5549B-E2B9-414E-84D5-4B591EC5F446}" destId="{2696099E-384E-4EB5-8692-DA5F453D10A9}" srcOrd="14" destOrd="0" presId="urn:microsoft.com/office/officeart/2005/8/layout/process1"/>
    <dgm:cxn modelId="{BD503CDC-75DF-4BB3-A59B-3A4450C3AEF4}" type="presParOf" srcId="{EDF5549B-E2B9-414E-84D5-4B591EC5F446}" destId="{42D90501-8F1B-4C87-BC44-0112AE8AEC15}" srcOrd="15" destOrd="0" presId="urn:microsoft.com/office/officeart/2005/8/layout/process1"/>
    <dgm:cxn modelId="{F3C567C9-6584-4F83-9982-78AF82AACB7D}" type="presParOf" srcId="{42D90501-8F1B-4C87-BC44-0112AE8AEC15}" destId="{BC79454D-68FE-4519-B390-DD20EAAC0E97}" srcOrd="0" destOrd="0" presId="urn:microsoft.com/office/officeart/2005/8/layout/process1"/>
    <dgm:cxn modelId="{1DF1B15F-7B77-4AB2-B83B-30C6E4D96223}" type="presParOf" srcId="{EDF5549B-E2B9-414E-84D5-4B591EC5F446}" destId="{57191B4F-14E9-44F0-82C1-98713A59D6C3}" srcOrd="16" destOrd="0" presId="urn:microsoft.com/office/officeart/2005/8/layout/process1"/>
    <dgm:cxn modelId="{51A6C922-3613-47A0-AC33-F852F4730E93}" type="presParOf" srcId="{EDF5549B-E2B9-414E-84D5-4B591EC5F446}" destId="{ABD3F11F-A83D-4BA8-B49C-BB88FB26B45C}" srcOrd="17" destOrd="0" presId="urn:microsoft.com/office/officeart/2005/8/layout/process1"/>
    <dgm:cxn modelId="{3A170D19-6A51-4F52-A926-A4457126283B}" type="presParOf" srcId="{ABD3F11F-A83D-4BA8-B49C-BB88FB26B45C}" destId="{BDDD2648-CD4E-431C-8F66-DE95147A157D}" srcOrd="0" destOrd="0" presId="urn:microsoft.com/office/officeart/2005/8/layout/process1"/>
    <dgm:cxn modelId="{A507A2D4-5B2F-467E-A9F1-FAC4C66983E8}" type="presParOf" srcId="{EDF5549B-E2B9-414E-84D5-4B591EC5F446}" destId="{5E62B1A8-B6A2-463D-A769-6C9A9B0A12D9}" srcOrd="18" destOrd="0" presId="urn:microsoft.com/office/officeart/2005/8/layout/process1"/>
    <dgm:cxn modelId="{9927F225-E1F2-4334-ACAF-48DBBA24FA20}" type="presParOf" srcId="{EDF5549B-E2B9-414E-84D5-4B591EC5F446}" destId="{51F410C3-5382-4760-8432-582386CC30C1}" srcOrd="19" destOrd="0" presId="urn:microsoft.com/office/officeart/2005/8/layout/process1"/>
    <dgm:cxn modelId="{991D0E12-537A-48BB-A974-E309AC0944D1}" type="presParOf" srcId="{51F410C3-5382-4760-8432-582386CC30C1}" destId="{97CF41C9-14FA-4EC9-AF36-22DC566B554B}" srcOrd="0" destOrd="0" presId="urn:microsoft.com/office/officeart/2005/8/layout/process1"/>
    <dgm:cxn modelId="{ACF144AC-6B2F-4863-8799-997FD23052D7}" type="presParOf" srcId="{EDF5549B-E2B9-414E-84D5-4B591EC5F446}" destId="{807A512E-E68B-47A7-8A7B-7D6554C3D4C8}" srcOrd="20" destOrd="0" presId="urn:microsoft.com/office/officeart/2005/8/layout/process1"/>
    <dgm:cxn modelId="{FEE958CE-206B-4699-ACA8-6CB66DB4A974}" type="presParOf" srcId="{EDF5549B-E2B9-414E-84D5-4B591EC5F446}" destId="{D6701FBD-90F0-4DCB-8088-F2978F69F6E2}" srcOrd="21" destOrd="0" presId="urn:microsoft.com/office/officeart/2005/8/layout/process1"/>
    <dgm:cxn modelId="{2C1A3C59-D0C8-4A84-A2C1-F939FF8E2B98}" type="presParOf" srcId="{D6701FBD-90F0-4DCB-8088-F2978F69F6E2}" destId="{BC7CD766-3DB9-40A2-8676-4D266E259A51}" srcOrd="0" destOrd="0" presId="urn:microsoft.com/office/officeart/2005/8/layout/process1"/>
    <dgm:cxn modelId="{7C0B0614-E1F3-4E13-B91C-5047057A012A}" type="presParOf" srcId="{EDF5549B-E2B9-414E-84D5-4B591EC5F446}" destId="{DC42E1BA-5715-4C6D-974A-BE507F19A981}" srcOrd="2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72706E-867B-482E-A36B-53F9900C168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C35CAE94-95F6-4496-8272-F4D86D982ED6}">
      <dgm:prSet phldrT="[Teksti]" custT="1"/>
      <dgm:spPr>
        <a:xfrm>
          <a:off x="8222" y="4028775"/>
          <a:ext cx="2548929" cy="1529357"/>
        </a:xfrm>
        <a:solidFill>
          <a:srgbClr val="F2F2F2"/>
        </a:solidFill>
        <a:ln w="25400" cap="flat" cmpd="sng" algn="ctr">
          <a:noFill/>
          <a:prstDash val="solid"/>
        </a:ln>
        <a:effectLst/>
      </dgm:spPr>
      <dgm:t>
        <a:bodyPr/>
        <a:lstStyle/>
        <a:p>
          <a:pPr>
            <a:spcAft>
              <a:spcPts val="300"/>
            </a:spcAft>
            <a:buNone/>
          </a:pPr>
          <a:r>
            <a:rPr lang="fi-FI" sz="650" b="0" i="0" dirty="0">
              <a:solidFill>
                <a:schemeClr val="tx1">
                  <a:lumMod val="65000"/>
                  <a:lumOff val="35000"/>
                </a:schemeClr>
              </a:solidFill>
              <a:latin typeface="Source Sans Pro" panose="020B0503030403020204" pitchFamily="34" charset="0"/>
              <a:ea typeface="+mn-ea"/>
              <a:cs typeface="+mn-cs"/>
            </a:rPr>
            <a:t>MAAKUNTAHALLITUKSEN</a:t>
          </a:r>
          <a:br>
            <a:rPr lang="fi-FI" sz="650" b="0" i="0" dirty="0">
              <a:solidFill>
                <a:schemeClr val="tx1">
                  <a:lumMod val="65000"/>
                  <a:lumOff val="35000"/>
                </a:schemeClr>
              </a:solidFill>
              <a:latin typeface="Source Sans Pro" panose="020B0503030403020204" pitchFamily="34" charset="0"/>
              <a:ea typeface="+mn-ea"/>
              <a:cs typeface="+mn-cs"/>
            </a:rPr>
          </a:br>
          <a:r>
            <a:rPr lang="fi-FI" sz="650" b="0" i="0" dirty="0">
              <a:solidFill>
                <a:schemeClr val="tx1">
                  <a:lumMod val="65000"/>
                  <a:lumOff val="35000"/>
                </a:schemeClr>
              </a:solidFill>
              <a:latin typeface="Source Sans Pro" panose="020B0503030403020204" pitchFamily="34" charset="0"/>
              <a:ea typeface="+mn-ea"/>
              <a:cs typeface="+mn-cs"/>
            </a:rPr>
            <a:t>STRATEGIASEMINAARI</a:t>
          </a:r>
        </a:p>
        <a:p>
          <a:pPr>
            <a:spcAft>
              <a:spcPct val="35000"/>
            </a:spcAft>
            <a:buNone/>
          </a:pPr>
          <a:r>
            <a:rPr lang="fi-FI" sz="650" b="1" i="0" dirty="0">
              <a:solidFill>
                <a:schemeClr val="tx1">
                  <a:lumMod val="65000"/>
                  <a:lumOff val="35000"/>
                </a:schemeClr>
              </a:solidFill>
              <a:latin typeface="Source Sans Pro" panose="020B0503030403020204" pitchFamily="34" charset="0"/>
              <a:ea typeface="+mn-ea"/>
              <a:cs typeface="+mn-cs"/>
            </a:rPr>
            <a:t>21.1.2020</a:t>
          </a:r>
        </a:p>
      </dgm:t>
    </dgm:pt>
    <dgm:pt modelId="{F710D391-971F-491D-ADCC-8AE4B8E4B629}" type="parTrans" cxnId="{46C992FE-B0E1-4FD7-8929-BA8FBEBA45D5}">
      <dgm:prSet/>
      <dgm:spPr/>
      <dgm:t>
        <a:bodyPr/>
        <a:lstStyle/>
        <a:p>
          <a:endParaRPr lang="fi-FI"/>
        </a:p>
      </dgm:t>
    </dgm:pt>
    <dgm:pt modelId="{89BF462A-B007-4418-9C34-20C51A77D385}" type="sibTrans" cxnId="{46C992FE-B0E1-4FD7-8929-BA8FBEBA45D5}">
      <dgm:prSet custT="1"/>
      <dgm:spPr>
        <a:solidFill>
          <a:schemeClr val="bg1"/>
        </a:solidFill>
      </dgm:spPr>
      <dgm:t>
        <a:bodyPr/>
        <a:lstStyle/>
        <a:p>
          <a:endParaRPr lang="fi-FI" sz="1600"/>
        </a:p>
      </dgm:t>
    </dgm:pt>
    <dgm:pt modelId="{EDF5549B-E2B9-414E-84D5-4B591EC5F446}" type="pres">
      <dgm:prSet presAssocID="{3272706E-867B-482E-A36B-53F9900C168D}" presName="Name0" presStyleCnt="0">
        <dgm:presLayoutVars>
          <dgm:dir/>
          <dgm:resizeHandles val="exact"/>
        </dgm:presLayoutVars>
      </dgm:prSet>
      <dgm:spPr/>
    </dgm:pt>
    <dgm:pt modelId="{CF83E909-91FD-4381-9429-24B5ACF658B6}" type="pres">
      <dgm:prSet presAssocID="{C35CAE94-95F6-4496-8272-F4D86D982ED6}" presName="node" presStyleLbl="node1" presStyleIdx="0" presStyleCnt="1" custScaleX="223701" custScaleY="119947" custLinFactNeighborY="32791">
        <dgm:presLayoutVars>
          <dgm:bulletEnabled val="1"/>
        </dgm:presLayoutVars>
      </dgm:prSet>
      <dgm:spPr>
        <a:prstGeom prst="roundRect">
          <a:avLst>
            <a:gd name="adj" fmla="val 10000"/>
          </a:avLst>
        </a:prstGeom>
      </dgm:spPr>
    </dgm:pt>
  </dgm:ptLst>
  <dgm:cxnLst>
    <dgm:cxn modelId="{28ED12A7-DD83-4377-A88A-44D4941B5A5E}" type="presOf" srcId="{3272706E-867B-482E-A36B-53F9900C168D}" destId="{EDF5549B-E2B9-414E-84D5-4B591EC5F446}" srcOrd="0" destOrd="0" presId="urn:microsoft.com/office/officeart/2005/8/layout/process1"/>
    <dgm:cxn modelId="{46C992FE-B0E1-4FD7-8929-BA8FBEBA45D5}" srcId="{3272706E-867B-482E-A36B-53F9900C168D}" destId="{C35CAE94-95F6-4496-8272-F4D86D982ED6}" srcOrd="0" destOrd="0" parTransId="{F710D391-971F-491D-ADCC-8AE4B8E4B629}" sibTransId="{89BF462A-B007-4418-9C34-20C51A77D385}"/>
    <dgm:cxn modelId="{F5A92FFF-C888-49DB-AEA4-DCCECDC051D9}" type="presOf" srcId="{C35CAE94-95F6-4496-8272-F4D86D982ED6}" destId="{CF83E909-91FD-4381-9429-24B5ACF658B6}" srcOrd="0" destOrd="0" presId="urn:microsoft.com/office/officeart/2005/8/layout/process1"/>
    <dgm:cxn modelId="{5864EBD2-576D-41E7-8475-B7D10E3055B2}" type="presParOf" srcId="{EDF5549B-E2B9-414E-84D5-4B591EC5F446}" destId="{CF83E909-91FD-4381-9429-24B5ACF658B6}"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2706E-867B-482E-A36B-53F9900C168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C35CAE94-95F6-4496-8272-F4D86D982ED6}">
      <dgm:prSet phldrT="[Teksti]" custT="1"/>
      <dgm:spPr>
        <a:xfrm>
          <a:off x="8222" y="4028775"/>
          <a:ext cx="2548929" cy="1529357"/>
        </a:xfrm>
        <a:solidFill>
          <a:srgbClr val="F2F2F2"/>
        </a:solidFill>
        <a:ln w="25400" cap="flat" cmpd="sng" algn="ctr">
          <a:noFill/>
          <a:prstDash val="solid"/>
        </a:ln>
        <a:effectLst/>
      </dgm:spPr>
      <dgm:t>
        <a:bodyPr/>
        <a:lstStyle/>
        <a:p>
          <a:pPr>
            <a:spcAft>
              <a:spcPts val="300"/>
            </a:spcAft>
            <a:buNone/>
          </a:pPr>
          <a:r>
            <a:rPr lang="fi-FI" sz="650" b="0" i="0" dirty="0">
              <a:solidFill>
                <a:srgbClr val="595959"/>
              </a:solidFill>
              <a:latin typeface="Source Sans Pro" panose="020B0503030403020204" pitchFamily="34" charset="0"/>
              <a:ea typeface="+mn-ea"/>
              <a:cs typeface="+mn-cs"/>
            </a:rPr>
            <a:t>MAAKUNNAN YHTEISTYÖRYHMÄ</a:t>
          </a:r>
        </a:p>
        <a:p>
          <a:pPr>
            <a:spcAft>
              <a:spcPts val="300"/>
            </a:spcAft>
            <a:buNone/>
          </a:pPr>
          <a:r>
            <a:rPr lang="fi-FI" sz="650" b="0" i="0" dirty="0">
              <a:solidFill>
                <a:srgbClr val="595959"/>
              </a:solidFill>
              <a:latin typeface="Source Sans Pro" panose="020B0503030403020204" pitchFamily="34" charset="0"/>
              <a:ea typeface="+mn-ea"/>
              <a:cs typeface="+mn-cs"/>
            </a:rPr>
            <a:t>Kommentointi </a:t>
          </a:r>
          <a:r>
            <a:rPr lang="fi-FI" sz="650" b="0" i="0" dirty="0" err="1">
              <a:solidFill>
                <a:srgbClr val="595959"/>
              </a:solidFill>
              <a:latin typeface="Source Sans Pro" panose="020B0503030403020204" pitchFamily="34" charset="0"/>
              <a:ea typeface="+mn-ea"/>
              <a:cs typeface="+mn-cs"/>
            </a:rPr>
            <a:t>Howspacessa</a:t>
          </a:r>
          <a:endParaRPr lang="fi-FI" sz="650" b="0" i="0" dirty="0">
            <a:solidFill>
              <a:srgbClr val="595959"/>
            </a:solidFill>
            <a:latin typeface="Source Sans Pro" panose="020B0503030403020204" pitchFamily="34" charset="0"/>
            <a:ea typeface="+mn-ea"/>
            <a:cs typeface="+mn-cs"/>
          </a:endParaRPr>
        </a:p>
        <a:p>
          <a:pPr>
            <a:spcAft>
              <a:spcPct val="35000"/>
            </a:spcAft>
            <a:buNone/>
          </a:pPr>
          <a:r>
            <a:rPr lang="fi-FI" sz="650" b="1" i="0" dirty="0">
              <a:solidFill>
                <a:srgbClr val="595959"/>
              </a:solidFill>
              <a:latin typeface="Source Sans Pro" panose="020B0503030403020204" pitchFamily="34" charset="0"/>
              <a:ea typeface="+mn-ea"/>
              <a:cs typeface="+mn-cs"/>
            </a:rPr>
            <a:t>23.—27.3.2020</a:t>
          </a:r>
        </a:p>
      </dgm:t>
    </dgm:pt>
    <dgm:pt modelId="{F710D391-971F-491D-ADCC-8AE4B8E4B629}" type="parTrans" cxnId="{46C992FE-B0E1-4FD7-8929-BA8FBEBA45D5}">
      <dgm:prSet/>
      <dgm:spPr/>
      <dgm:t>
        <a:bodyPr/>
        <a:lstStyle/>
        <a:p>
          <a:endParaRPr lang="fi-FI"/>
        </a:p>
      </dgm:t>
    </dgm:pt>
    <dgm:pt modelId="{89BF462A-B007-4418-9C34-20C51A77D385}" type="sibTrans" cxnId="{46C992FE-B0E1-4FD7-8929-BA8FBEBA45D5}">
      <dgm:prSet custT="1"/>
      <dgm:spPr>
        <a:solidFill>
          <a:schemeClr val="bg1"/>
        </a:solidFill>
      </dgm:spPr>
      <dgm:t>
        <a:bodyPr/>
        <a:lstStyle/>
        <a:p>
          <a:endParaRPr lang="fi-FI" sz="1600"/>
        </a:p>
      </dgm:t>
    </dgm:pt>
    <dgm:pt modelId="{EDF5549B-E2B9-414E-84D5-4B591EC5F446}" type="pres">
      <dgm:prSet presAssocID="{3272706E-867B-482E-A36B-53F9900C168D}" presName="Name0" presStyleCnt="0">
        <dgm:presLayoutVars>
          <dgm:dir/>
          <dgm:resizeHandles val="exact"/>
        </dgm:presLayoutVars>
      </dgm:prSet>
      <dgm:spPr/>
    </dgm:pt>
    <dgm:pt modelId="{CF83E909-91FD-4381-9429-24B5ACF658B6}" type="pres">
      <dgm:prSet presAssocID="{C35CAE94-95F6-4496-8272-F4D86D982ED6}" presName="node" presStyleLbl="node1" presStyleIdx="0" presStyleCnt="1" custScaleX="72625" custScaleY="119947">
        <dgm:presLayoutVars>
          <dgm:bulletEnabled val="1"/>
        </dgm:presLayoutVars>
      </dgm:prSet>
      <dgm:spPr>
        <a:prstGeom prst="roundRect">
          <a:avLst>
            <a:gd name="adj" fmla="val 10000"/>
          </a:avLst>
        </a:prstGeom>
      </dgm:spPr>
    </dgm:pt>
  </dgm:ptLst>
  <dgm:cxnLst>
    <dgm:cxn modelId="{28ED12A7-DD83-4377-A88A-44D4941B5A5E}" type="presOf" srcId="{3272706E-867B-482E-A36B-53F9900C168D}" destId="{EDF5549B-E2B9-414E-84D5-4B591EC5F446}" srcOrd="0" destOrd="0" presId="urn:microsoft.com/office/officeart/2005/8/layout/process1"/>
    <dgm:cxn modelId="{46C992FE-B0E1-4FD7-8929-BA8FBEBA45D5}" srcId="{3272706E-867B-482E-A36B-53F9900C168D}" destId="{C35CAE94-95F6-4496-8272-F4D86D982ED6}" srcOrd="0" destOrd="0" parTransId="{F710D391-971F-491D-ADCC-8AE4B8E4B629}" sibTransId="{89BF462A-B007-4418-9C34-20C51A77D385}"/>
    <dgm:cxn modelId="{F5A92FFF-C888-49DB-AEA4-DCCECDC051D9}" type="presOf" srcId="{C35CAE94-95F6-4496-8272-F4D86D982ED6}" destId="{CF83E909-91FD-4381-9429-24B5ACF658B6}" srcOrd="0" destOrd="0" presId="urn:microsoft.com/office/officeart/2005/8/layout/process1"/>
    <dgm:cxn modelId="{5864EBD2-576D-41E7-8475-B7D10E3055B2}" type="presParOf" srcId="{EDF5549B-E2B9-414E-84D5-4B591EC5F446}" destId="{CF83E909-91FD-4381-9429-24B5ACF658B6}"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72706E-867B-482E-A36B-53F9900C168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i-FI"/>
        </a:p>
      </dgm:t>
    </dgm:pt>
    <dgm:pt modelId="{C35CAE94-95F6-4496-8272-F4D86D982ED6}">
      <dgm:prSet phldrT="[Teksti]" custT="1"/>
      <dgm:spPr>
        <a:xfrm>
          <a:off x="8222" y="4028775"/>
          <a:ext cx="2548929" cy="1529357"/>
        </a:xfrm>
        <a:solidFill>
          <a:srgbClr val="F2F2F2"/>
        </a:solidFill>
        <a:ln w="25400" cap="flat" cmpd="sng" algn="ctr">
          <a:noFill/>
          <a:prstDash val="solid"/>
        </a:ln>
        <a:effectLst/>
      </dgm:spPr>
      <dgm:t>
        <a:bodyPr/>
        <a:lstStyle/>
        <a:p>
          <a:pPr>
            <a:spcAft>
              <a:spcPts val="300"/>
            </a:spcAft>
            <a:buNone/>
          </a:pPr>
          <a:r>
            <a:rPr lang="fi-FI" sz="650" b="0" i="0" dirty="0">
              <a:solidFill>
                <a:srgbClr val="595959"/>
              </a:solidFill>
              <a:latin typeface="Source Sans Pro" panose="020B0503030403020204" pitchFamily="34" charset="0"/>
              <a:ea typeface="+mn-ea"/>
              <a:cs typeface="+mn-cs"/>
            </a:rPr>
            <a:t>LUKIOLAISTEN TYÖSKENTELY</a:t>
          </a:r>
        </a:p>
        <a:p>
          <a:pPr>
            <a:spcAft>
              <a:spcPct val="35000"/>
            </a:spcAft>
            <a:buNone/>
          </a:pPr>
          <a:r>
            <a:rPr lang="fi-FI" sz="650" b="1" i="0" dirty="0">
              <a:solidFill>
                <a:srgbClr val="595959"/>
              </a:solidFill>
              <a:latin typeface="Source Sans Pro" panose="020B0503030403020204" pitchFamily="34" charset="0"/>
              <a:ea typeface="+mn-ea"/>
              <a:cs typeface="+mn-cs"/>
            </a:rPr>
            <a:t>4/2020</a:t>
          </a:r>
        </a:p>
      </dgm:t>
    </dgm:pt>
    <dgm:pt modelId="{F710D391-971F-491D-ADCC-8AE4B8E4B629}" type="parTrans" cxnId="{46C992FE-B0E1-4FD7-8929-BA8FBEBA45D5}">
      <dgm:prSet/>
      <dgm:spPr/>
      <dgm:t>
        <a:bodyPr/>
        <a:lstStyle/>
        <a:p>
          <a:endParaRPr lang="fi-FI"/>
        </a:p>
      </dgm:t>
    </dgm:pt>
    <dgm:pt modelId="{89BF462A-B007-4418-9C34-20C51A77D385}" type="sibTrans" cxnId="{46C992FE-B0E1-4FD7-8929-BA8FBEBA45D5}">
      <dgm:prSet custT="1"/>
      <dgm:spPr>
        <a:solidFill>
          <a:schemeClr val="bg1"/>
        </a:solidFill>
      </dgm:spPr>
      <dgm:t>
        <a:bodyPr/>
        <a:lstStyle/>
        <a:p>
          <a:endParaRPr lang="fi-FI" sz="1600"/>
        </a:p>
      </dgm:t>
    </dgm:pt>
    <dgm:pt modelId="{EDF5549B-E2B9-414E-84D5-4B591EC5F446}" type="pres">
      <dgm:prSet presAssocID="{3272706E-867B-482E-A36B-53F9900C168D}" presName="Name0" presStyleCnt="0">
        <dgm:presLayoutVars>
          <dgm:dir/>
          <dgm:resizeHandles val="exact"/>
        </dgm:presLayoutVars>
      </dgm:prSet>
      <dgm:spPr/>
    </dgm:pt>
    <dgm:pt modelId="{CF83E909-91FD-4381-9429-24B5ACF658B6}" type="pres">
      <dgm:prSet presAssocID="{C35CAE94-95F6-4496-8272-F4D86D982ED6}" presName="node" presStyleLbl="node1" presStyleIdx="0" presStyleCnt="1" custScaleX="72625" custScaleY="119947" custLinFactNeighborY="36420">
        <dgm:presLayoutVars>
          <dgm:bulletEnabled val="1"/>
        </dgm:presLayoutVars>
      </dgm:prSet>
      <dgm:spPr>
        <a:prstGeom prst="roundRect">
          <a:avLst>
            <a:gd name="adj" fmla="val 10000"/>
          </a:avLst>
        </a:prstGeom>
      </dgm:spPr>
    </dgm:pt>
  </dgm:ptLst>
  <dgm:cxnLst>
    <dgm:cxn modelId="{28ED12A7-DD83-4377-A88A-44D4941B5A5E}" type="presOf" srcId="{3272706E-867B-482E-A36B-53F9900C168D}" destId="{EDF5549B-E2B9-414E-84D5-4B591EC5F446}" srcOrd="0" destOrd="0" presId="urn:microsoft.com/office/officeart/2005/8/layout/process1"/>
    <dgm:cxn modelId="{46C992FE-B0E1-4FD7-8929-BA8FBEBA45D5}" srcId="{3272706E-867B-482E-A36B-53F9900C168D}" destId="{C35CAE94-95F6-4496-8272-F4D86D982ED6}" srcOrd="0" destOrd="0" parTransId="{F710D391-971F-491D-ADCC-8AE4B8E4B629}" sibTransId="{89BF462A-B007-4418-9C34-20C51A77D385}"/>
    <dgm:cxn modelId="{F5A92FFF-C888-49DB-AEA4-DCCECDC051D9}" type="presOf" srcId="{C35CAE94-95F6-4496-8272-F4D86D982ED6}" destId="{CF83E909-91FD-4381-9429-24B5ACF658B6}" srcOrd="0" destOrd="0" presId="urn:microsoft.com/office/officeart/2005/8/layout/process1"/>
    <dgm:cxn modelId="{5864EBD2-576D-41E7-8475-B7D10E3055B2}" type="presParOf" srcId="{EDF5549B-E2B9-414E-84D5-4B591EC5F446}" destId="{CF83E909-91FD-4381-9429-24B5ACF658B6}" srcOrd="0"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3E909-91FD-4381-9429-24B5ACF658B6}">
      <dsp:nvSpPr>
        <dsp:cNvPr id="0" name=""/>
        <dsp:cNvSpPr/>
      </dsp:nvSpPr>
      <dsp:spPr>
        <a:xfrm>
          <a:off x="8043" y="320048"/>
          <a:ext cx="601843" cy="684232"/>
        </a:xfrm>
        <a:prstGeom prst="roundRect">
          <a:avLst>
            <a:gd name="adj" fmla="val 10000"/>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C00000"/>
              </a:solidFill>
              <a:latin typeface="Source Sans Pro" panose="020B0503030403020204" pitchFamily="34" charset="0"/>
              <a:ea typeface="+mn-ea"/>
              <a:cs typeface="+mn-cs"/>
            </a:rPr>
            <a:t>ALOITUS-PALAVERI</a:t>
          </a:r>
        </a:p>
        <a:p>
          <a:pPr marL="0" lvl="0" indent="0" algn="ctr" defTabSz="288925">
            <a:lnSpc>
              <a:spcPct val="90000"/>
            </a:lnSpc>
            <a:spcBef>
              <a:spcPct val="0"/>
            </a:spcBef>
            <a:spcAft>
              <a:spcPts val="300"/>
            </a:spcAft>
            <a:buNone/>
          </a:pPr>
          <a:r>
            <a:rPr lang="fi-FI" sz="650" b="1" i="0" kern="1200" dirty="0">
              <a:solidFill>
                <a:srgbClr val="C00000"/>
              </a:solidFill>
              <a:latin typeface="Source Sans Pro" panose="020B0503030403020204" pitchFamily="34" charset="0"/>
              <a:ea typeface="+mn-ea"/>
              <a:cs typeface="+mn-cs"/>
            </a:rPr>
            <a:t>2.1.2020</a:t>
          </a:r>
        </a:p>
      </dsp:txBody>
      <dsp:txXfrm>
        <a:off x="25670" y="337675"/>
        <a:ext cx="566589" cy="648978"/>
      </dsp:txXfrm>
    </dsp:sp>
    <dsp:sp modelId="{95F012CC-2EED-4CE9-96AE-B30B74A6176E}">
      <dsp:nvSpPr>
        <dsp:cNvPr id="0" name=""/>
        <dsp:cNvSpPr/>
      </dsp:nvSpPr>
      <dsp:spPr>
        <a:xfrm>
          <a:off x="691789"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i-FI" sz="1600" kern="1200"/>
        </a:p>
      </dsp:txBody>
      <dsp:txXfrm>
        <a:off x="691789" y="658995"/>
        <a:ext cx="6320" cy="6338"/>
      </dsp:txXfrm>
    </dsp:sp>
    <dsp:sp modelId="{C0674B46-DA12-4F81-9651-60056DEB3478}">
      <dsp:nvSpPr>
        <dsp:cNvPr id="0" name=""/>
        <dsp:cNvSpPr/>
      </dsp:nvSpPr>
      <dsp:spPr>
        <a:xfrm>
          <a:off x="777686" y="320048"/>
          <a:ext cx="593856" cy="684232"/>
        </a:xfrm>
        <a:prstGeom prst="roundRect">
          <a:avLst>
            <a:gd name="adj" fmla="val 10000"/>
          </a:avLst>
        </a:prstGeom>
        <a:solidFill>
          <a:srgbClr val="F2F2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C00000"/>
              </a:solidFill>
              <a:latin typeface="Source Sans Pro" panose="020B0503030403020204" pitchFamily="34" charset="0"/>
              <a:ea typeface="+mn-ea"/>
              <a:cs typeface="+mn-cs"/>
            </a:rPr>
            <a:t>OHJAUS­RYHMÄ</a:t>
          </a:r>
        </a:p>
        <a:p>
          <a:pPr marL="0" lvl="0" indent="0" algn="ctr" defTabSz="288925">
            <a:lnSpc>
              <a:spcPct val="90000"/>
            </a:lnSpc>
            <a:spcBef>
              <a:spcPct val="0"/>
            </a:spcBef>
            <a:spcAft>
              <a:spcPct val="35000"/>
            </a:spcAft>
            <a:buNone/>
          </a:pPr>
          <a:r>
            <a:rPr lang="fi-FI" sz="650" b="1" i="0" kern="1200" dirty="0">
              <a:solidFill>
                <a:srgbClr val="C00000"/>
              </a:solidFill>
              <a:latin typeface="Source Sans Pro" panose="020B0503030403020204" pitchFamily="34" charset="0"/>
              <a:ea typeface="+mn-ea"/>
              <a:cs typeface="+mn-cs"/>
            </a:rPr>
            <a:t>15.1.2020</a:t>
          </a:r>
        </a:p>
      </dsp:txBody>
      <dsp:txXfrm>
        <a:off x="795079" y="337441"/>
        <a:ext cx="559070" cy="649446"/>
      </dsp:txXfrm>
    </dsp:sp>
    <dsp:sp modelId="{F033C574-341F-4CDC-86E3-654782B074E2}">
      <dsp:nvSpPr>
        <dsp:cNvPr id="0" name=""/>
        <dsp:cNvSpPr/>
      </dsp:nvSpPr>
      <dsp:spPr>
        <a:xfrm>
          <a:off x="1453444"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1453444" y="658995"/>
        <a:ext cx="6320" cy="6338"/>
      </dsp:txXfrm>
    </dsp:sp>
    <dsp:sp modelId="{092D0D51-B5A2-431B-9239-93AA83B2B038}">
      <dsp:nvSpPr>
        <dsp:cNvPr id="0" name=""/>
        <dsp:cNvSpPr/>
      </dsp:nvSpPr>
      <dsp:spPr>
        <a:xfrm>
          <a:off x="1539341" y="320048"/>
          <a:ext cx="579144" cy="684232"/>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FFFFFF"/>
              </a:solidFill>
              <a:latin typeface="Source Sans Pro" panose="020B0503030403020204" pitchFamily="34" charset="0"/>
              <a:ea typeface="+mn-ea"/>
              <a:cs typeface="+mn-cs"/>
            </a:rPr>
            <a:t>KICK OFF</a:t>
          </a:r>
          <a:br>
            <a:rPr lang="fi-FI" sz="650" b="0" i="0" kern="1200" dirty="0">
              <a:solidFill>
                <a:srgbClr val="FFFFFF"/>
              </a:solidFill>
              <a:latin typeface="Source Sans Pro" panose="020B0503030403020204" pitchFamily="34" charset="0"/>
              <a:ea typeface="+mn-ea"/>
              <a:cs typeface="+mn-cs"/>
            </a:rPr>
          </a:br>
          <a:r>
            <a:rPr lang="fi-FI" sz="650" b="1" i="0" kern="1200" dirty="0">
              <a:solidFill>
                <a:srgbClr val="FFFFFF"/>
              </a:solidFill>
              <a:latin typeface="Source Sans Pro" panose="020B0503030403020204" pitchFamily="34" charset="0"/>
              <a:ea typeface="+mn-ea"/>
              <a:cs typeface="+mn-cs"/>
            </a:rPr>
            <a:t>27.1.2020</a:t>
          </a:r>
        </a:p>
        <a:p>
          <a:pPr marL="0" lvl="0" indent="0" algn="ctr" defTabSz="288925">
            <a:lnSpc>
              <a:spcPct val="90000"/>
            </a:lnSpc>
            <a:spcBef>
              <a:spcPct val="0"/>
            </a:spcBef>
            <a:spcAft>
              <a:spcPct val="35000"/>
            </a:spcAft>
            <a:buNone/>
          </a:pPr>
          <a:r>
            <a:rPr lang="fi-FI" sz="650" b="0" i="0" kern="1200" dirty="0">
              <a:solidFill>
                <a:srgbClr val="FFFFFF"/>
              </a:solidFill>
              <a:latin typeface="Source Sans Pro" panose="020B0503030403020204" pitchFamily="34" charset="0"/>
              <a:ea typeface="+mn-ea"/>
              <a:cs typeface="+mn-cs"/>
            </a:rPr>
            <a:t>Nykytila ja toiminta-ympäristö</a:t>
          </a:r>
        </a:p>
      </dsp:txBody>
      <dsp:txXfrm>
        <a:off x="1556304" y="337011"/>
        <a:ext cx="545218" cy="650306"/>
      </dsp:txXfrm>
    </dsp:sp>
    <dsp:sp modelId="{CDA2072E-F9FE-43B1-A8AA-C2E1D9DB6329}">
      <dsp:nvSpPr>
        <dsp:cNvPr id="0" name=""/>
        <dsp:cNvSpPr/>
      </dsp:nvSpPr>
      <dsp:spPr>
        <a:xfrm>
          <a:off x="2200387"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i-FI" sz="1600" b="0" i="0" kern="1200">
            <a:solidFill>
              <a:srgbClr val="FFFFFF"/>
            </a:solidFill>
            <a:latin typeface="Source Sans Pro" panose="020B0503030403020204" pitchFamily="34" charset="0"/>
            <a:ea typeface="+mn-ea"/>
            <a:cs typeface="+mn-cs"/>
          </a:endParaRPr>
        </a:p>
      </dsp:txBody>
      <dsp:txXfrm>
        <a:off x="2200387" y="658995"/>
        <a:ext cx="6320" cy="6338"/>
      </dsp:txXfrm>
    </dsp:sp>
    <dsp:sp modelId="{22736147-0175-4396-8F0E-B8BD671E179D}">
      <dsp:nvSpPr>
        <dsp:cNvPr id="0" name=""/>
        <dsp:cNvSpPr/>
      </dsp:nvSpPr>
      <dsp:spPr>
        <a:xfrm>
          <a:off x="2286284" y="320048"/>
          <a:ext cx="593856" cy="684232"/>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FFFFFF"/>
              </a:solidFill>
              <a:latin typeface="Source Sans Pro" panose="020B0503030403020204" pitchFamily="34" charset="0"/>
              <a:ea typeface="+mn-ea"/>
              <a:cs typeface="+mn-cs"/>
            </a:rPr>
            <a:t>TYÖPAJA</a:t>
          </a:r>
        </a:p>
        <a:p>
          <a:pPr marL="0" lvl="0" indent="0" algn="ctr" defTabSz="288925">
            <a:lnSpc>
              <a:spcPct val="90000"/>
            </a:lnSpc>
            <a:spcBef>
              <a:spcPct val="0"/>
            </a:spcBef>
            <a:spcAft>
              <a:spcPct val="35000"/>
            </a:spcAft>
            <a:buNone/>
          </a:pPr>
          <a:r>
            <a:rPr lang="fi-FI" sz="650" b="1" i="0" kern="1200" dirty="0">
              <a:solidFill>
                <a:srgbClr val="FFFFFF"/>
              </a:solidFill>
              <a:latin typeface="Source Sans Pro" panose="020B0503030403020204" pitchFamily="34" charset="0"/>
              <a:ea typeface="+mn-ea"/>
              <a:cs typeface="+mn-cs"/>
            </a:rPr>
            <a:t>12.2.2020</a:t>
          </a:r>
        </a:p>
        <a:p>
          <a:pPr marL="0" lvl="0" indent="0" algn="ctr" defTabSz="288925">
            <a:lnSpc>
              <a:spcPct val="90000"/>
            </a:lnSpc>
            <a:spcBef>
              <a:spcPct val="0"/>
            </a:spcBef>
            <a:spcAft>
              <a:spcPct val="35000"/>
            </a:spcAft>
            <a:buNone/>
          </a:pPr>
          <a:r>
            <a:rPr lang="fi-FI" sz="650" b="0" i="0" kern="1200" dirty="0">
              <a:solidFill>
                <a:srgbClr val="FFFFFF"/>
              </a:solidFill>
              <a:latin typeface="Source Sans Pro" panose="020B0503030403020204" pitchFamily="34" charset="0"/>
              <a:ea typeface="+mn-ea"/>
              <a:cs typeface="+mn-cs"/>
            </a:rPr>
            <a:t>Osaaminen</a:t>
          </a:r>
        </a:p>
      </dsp:txBody>
      <dsp:txXfrm>
        <a:off x="2303677" y="337441"/>
        <a:ext cx="559070" cy="649446"/>
      </dsp:txXfrm>
    </dsp:sp>
    <dsp:sp modelId="{B71A6739-D18C-4FCE-B417-7B5EF7D204C0}">
      <dsp:nvSpPr>
        <dsp:cNvPr id="0" name=""/>
        <dsp:cNvSpPr/>
      </dsp:nvSpPr>
      <dsp:spPr>
        <a:xfrm>
          <a:off x="2962042"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i-FI" sz="1600" b="0" i="0" kern="1200">
            <a:solidFill>
              <a:srgbClr val="FFFFFF"/>
            </a:solidFill>
            <a:latin typeface="Source Sans Pro" panose="020B0503030403020204" pitchFamily="34" charset="0"/>
            <a:ea typeface="+mn-ea"/>
            <a:cs typeface="+mn-cs"/>
          </a:endParaRPr>
        </a:p>
      </dsp:txBody>
      <dsp:txXfrm>
        <a:off x="2962042" y="658995"/>
        <a:ext cx="6320" cy="6338"/>
      </dsp:txXfrm>
    </dsp:sp>
    <dsp:sp modelId="{049EED3B-D639-4F29-B2D9-1732F0FE2385}">
      <dsp:nvSpPr>
        <dsp:cNvPr id="0" name=""/>
        <dsp:cNvSpPr/>
      </dsp:nvSpPr>
      <dsp:spPr>
        <a:xfrm>
          <a:off x="3047939" y="320048"/>
          <a:ext cx="593856" cy="684232"/>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ct val="35000"/>
            </a:spcAft>
            <a:buNone/>
          </a:pPr>
          <a:r>
            <a:rPr lang="fi-FI" sz="650" b="0" i="0" kern="1200" dirty="0">
              <a:solidFill>
                <a:srgbClr val="FFFFFF"/>
              </a:solidFill>
              <a:latin typeface="Source Sans Pro" panose="020B0503030403020204" pitchFamily="34" charset="0"/>
              <a:ea typeface="+mn-ea"/>
              <a:cs typeface="+mn-cs"/>
            </a:rPr>
            <a:t>TYÖPAJA</a:t>
          </a:r>
          <a:br>
            <a:rPr lang="fi-FI" sz="650" b="0" i="0" kern="1200" dirty="0">
              <a:solidFill>
                <a:srgbClr val="FFFFFF"/>
              </a:solidFill>
              <a:latin typeface="Source Sans Pro" panose="020B0503030403020204" pitchFamily="34" charset="0"/>
              <a:ea typeface="+mn-ea"/>
              <a:cs typeface="+mn-cs"/>
            </a:rPr>
          </a:br>
          <a:r>
            <a:rPr lang="fi-FI" sz="650" b="1" i="0" kern="1200" dirty="0">
              <a:solidFill>
                <a:srgbClr val="FFFFFF"/>
              </a:solidFill>
              <a:latin typeface="Source Sans Pro" panose="020B0503030403020204" pitchFamily="34" charset="0"/>
              <a:ea typeface="+mn-ea"/>
              <a:cs typeface="+mn-cs"/>
            </a:rPr>
            <a:t>17.2.2020</a:t>
          </a:r>
        </a:p>
        <a:p>
          <a:pPr marL="0" lvl="0" indent="0" algn="ctr" defTabSz="288925">
            <a:lnSpc>
              <a:spcPct val="90000"/>
            </a:lnSpc>
            <a:spcBef>
              <a:spcPct val="0"/>
            </a:spcBef>
            <a:spcAft>
              <a:spcPct val="35000"/>
            </a:spcAft>
            <a:buNone/>
          </a:pPr>
          <a:r>
            <a:rPr lang="fi-FI" sz="650" b="0" i="0" kern="1200" dirty="0">
              <a:solidFill>
                <a:srgbClr val="FFFFFF"/>
              </a:solidFill>
              <a:latin typeface="Source Sans Pro" panose="020B0503030403020204" pitchFamily="34" charset="0"/>
              <a:ea typeface="+mn-ea"/>
              <a:cs typeface="+mn-cs"/>
            </a:rPr>
            <a:t>Yhteistyö ja </a:t>
          </a:r>
          <a:r>
            <a:rPr lang="fi-FI" sz="650" b="0" i="0" kern="1200" dirty="0" err="1">
              <a:solidFill>
                <a:srgbClr val="FFFFFF"/>
              </a:solidFill>
              <a:latin typeface="Source Sans Pro" panose="020B0503030403020204" pitchFamily="34" charset="0"/>
              <a:ea typeface="+mn-ea"/>
              <a:cs typeface="+mn-cs"/>
            </a:rPr>
            <a:t>sosiaa­linen</a:t>
          </a:r>
          <a:r>
            <a:rPr lang="fi-FI" sz="650" b="0" i="0" kern="1200" dirty="0">
              <a:solidFill>
                <a:srgbClr val="FFFFFF"/>
              </a:solidFill>
              <a:latin typeface="Source Sans Pro" panose="020B0503030403020204" pitchFamily="34" charset="0"/>
              <a:ea typeface="+mn-ea"/>
              <a:cs typeface="+mn-cs"/>
            </a:rPr>
            <a:t>  pääoma</a:t>
          </a:r>
        </a:p>
      </dsp:txBody>
      <dsp:txXfrm>
        <a:off x="3065332" y="337441"/>
        <a:ext cx="559070" cy="649446"/>
      </dsp:txXfrm>
    </dsp:sp>
    <dsp:sp modelId="{03599D3B-695C-4DC1-A776-F95698F7DD90}">
      <dsp:nvSpPr>
        <dsp:cNvPr id="0" name=""/>
        <dsp:cNvSpPr/>
      </dsp:nvSpPr>
      <dsp:spPr>
        <a:xfrm>
          <a:off x="3723697"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i-FI" sz="1600" b="0" i="0" kern="1200">
            <a:solidFill>
              <a:srgbClr val="FFFFFF"/>
            </a:solidFill>
            <a:latin typeface="Source Sans Pro" panose="020B0503030403020204" pitchFamily="34" charset="0"/>
            <a:ea typeface="+mn-ea"/>
            <a:cs typeface="+mn-cs"/>
          </a:endParaRPr>
        </a:p>
      </dsp:txBody>
      <dsp:txXfrm>
        <a:off x="3723697" y="658995"/>
        <a:ext cx="6320" cy="6338"/>
      </dsp:txXfrm>
    </dsp:sp>
    <dsp:sp modelId="{FE6C1F0A-0259-4FDE-BF92-A4ABADCD5961}">
      <dsp:nvSpPr>
        <dsp:cNvPr id="0" name=""/>
        <dsp:cNvSpPr/>
      </dsp:nvSpPr>
      <dsp:spPr>
        <a:xfrm>
          <a:off x="3809595" y="320048"/>
          <a:ext cx="593856" cy="684232"/>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ct val="35000"/>
            </a:spcAft>
            <a:buNone/>
          </a:pPr>
          <a:r>
            <a:rPr lang="fi-FI" sz="650" b="0" i="0" kern="1200" dirty="0">
              <a:solidFill>
                <a:srgbClr val="FFFFFF"/>
              </a:solidFill>
              <a:latin typeface="Source Sans Pro" panose="020B0503030403020204" pitchFamily="34" charset="0"/>
              <a:ea typeface="+mn-ea"/>
              <a:cs typeface="+mn-cs"/>
            </a:rPr>
            <a:t>TYÖPAJA</a:t>
          </a:r>
          <a:br>
            <a:rPr lang="fi-FI" sz="650" b="0" i="0" kern="1200" dirty="0">
              <a:solidFill>
                <a:srgbClr val="FFFFFF"/>
              </a:solidFill>
              <a:latin typeface="Source Sans Pro" panose="020B0503030403020204" pitchFamily="34" charset="0"/>
              <a:ea typeface="+mn-ea"/>
              <a:cs typeface="+mn-cs"/>
            </a:rPr>
          </a:br>
          <a:r>
            <a:rPr lang="fi-FI" sz="650" b="1" i="0" kern="1200" dirty="0">
              <a:solidFill>
                <a:srgbClr val="FFFFFF"/>
              </a:solidFill>
              <a:latin typeface="Source Sans Pro" panose="020B0503030403020204" pitchFamily="34" charset="0"/>
              <a:ea typeface="+mn-ea"/>
              <a:cs typeface="+mn-cs"/>
            </a:rPr>
            <a:t>18.2.2020</a:t>
          </a:r>
        </a:p>
        <a:p>
          <a:pPr marL="0" lvl="0" indent="0" algn="ctr" defTabSz="288925">
            <a:lnSpc>
              <a:spcPct val="90000"/>
            </a:lnSpc>
            <a:spcBef>
              <a:spcPct val="0"/>
            </a:spcBef>
            <a:spcAft>
              <a:spcPct val="35000"/>
            </a:spcAft>
            <a:buNone/>
          </a:pPr>
          <a:r>
            <a:rPr lang="fi-FI" sz="650" b="0" i="0" kern="1200" dirty="0" err="1">
              <a:solidFill>
                <a:srgbClr val="FFFFFF"/>
              </a:solidFill>
              <a:latin typeface="Source Sans Pro" panose="020B0503030403020204" pitchFamily="34" charset="0"/>
              <a:ea typeface="+mn-ea"/>
              <a:cs typeface="+mn-cs"/>
            </a:rPr>
            <a:t>Uusiu­tuminen</a:t>
          </a:r>
          <a:endParaRPr lang="fi-FI" sz="650" b="0" i="0" kern="1200" dirty="0">
            <a:solidFill>
              <a:srgbClr val="FFFFFF"/>
            </a:solidFill>
            <a:latin typeface="Source Sans Pro" panose="020B0503030403020204" pitchFamily="34" charset="0"/>
            <a:ea typeface="+mn-ea"/>
            <a:cs typeface="+mn-cs"/>
          </a:endParaRPr>
        </a:p>
      </dsp:txBody>
      <dsp:txXfrm>
        <a:off x="3826988" y="337441"/>
        <a:ext cx="559070" cy="649446"/>
      </dsp:txXfrm>
    </dsp:sp>
    <dsp:sp modelId="{0DE9766C-50D5-4472-BC3D-E8F419F4DB75}">
      <dsp:nvSpPr>
        <dsp:cNvPr id="0" name=""/>
        <dsp:cNvSpPr/>
      </dsp:nvSpPr>
      <dsp:spPr>
        <a:xfrm>
          <a:off x="4485353"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i-FI" sz="1600" b="0" i="0" kern="1200">
            <a:solidFill>
              <a:srgbClr val="FFFFFF"/>
            </a:solidFill>
            <a:latin typeface="Source Sans Pro" panose="020B0503030403020204" pitchFamily="34" charset="0"/>
            <a:ea typeface="+mn-ea"/>
            <a:cs typeface="+mn-cs"/>
          </a:endParaRPr>
        </a:p>
      </dsp:txBody>
      <dsp:txXfrm>
        <a:off x="4485353" y="658995"/>
        <a:ext cx="6320" cy="6338"/>
      </dsp:txXfrm>
    </dsp:sp>
    <dsp:sp modelId="{01C68476-E6C6-4646-9EDA-B35C366CDC5F}">
      <dsp:nvSpPr>
        <dsp:cNvPr id="0" name=""/>
        <dsp:cNvSpPr/>
      </dsp:nvSpPr>
      <dsp:spPr>
        <a:xfrm>
          <a:off x="4571250" y="320048"/>
          <a:ext cx="593856" cy="684232"/>
        </a:xfrm>
        <a:prstGeom prst="roundRect">
          <a:avLst>
            <a:gd name="adj" fmla="val 10000"/>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ct val="35000"/>
            </a:spcAft>
            <a:buNone/>
          </a:pPr>
          <a:r>
            <a:rPr lang="fi-FI" sz="650" b="0" i="0" kern="1200" dirty="0">
              <a:solidFill>
                <a:srgbClr val="C00000"/>
              </a:solidFill>
              <a:latin typeface="Source Sans Pro" panose="020B0503030403020204" pitchFamily="34" charset="0"/>
              <a:ea typeface="+mn-ea"/>
              <a:cs typeface="+mn-cs"/>
            </a:rPr>
            <a:t>OHJAUS­RYHMÄ</a:t>
          </a:r>
        </a:p>
        <a:p>
          <a:pPr marL="0" lvl="0" indent="0" algn="ctr" defTabSz="288925">
            <a:lnSpc>
              <a:spcPct val="90000"/>
            </a:lnSpc>
            <a:spcBef>
              <a:spcPct val="0"/>
            </a:spcBef>
            <a:spcAft>
              <a:spcPts val="300"/>
            </a:spcAft>
            <a:buNone/>
          </a:pPr>
          <a:r>
            <a:rPr lang="fi-FI" sz="650" b="1" i="0" kern="1200" dirty="0">
              <a:solidFill>
                <a:srgbClr val="C00000"/>
              </a:solidFill>
              <a:latin typeface="Source Sans Pro" panose="020B0503030403020204" pitchFamily="34" charset="0"/>
              <a:ea typeface="+mn-ea"/>
              <a:cs typeface="+mn-cs"/>
            </a:rPr>
            <a:t>16.3.2020</a:t>
          </a:r>
        </a:p>
      </dsp:txBody>
      <dsp:txXfrm>
        <a:off x="4588643" y="337441"/>
        <a:ext cx="559070" cy="649446"/>
      </dsp:txXfrm>
    </dsp:sp>
    <dsp:sp modelId="{98510C68-0EA3-4AEB-B12E-70C52AA794EB}">
      <dsp:nvSpPr>
        <dsp:cNvPr id="0" name=""/>
        <dsp:cNvSpPr/>
      </dsp:nvSpPr>
      <dsp:spPr>
        <a:xfrm>
          <a:off x="5247008"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i-FI" sz="1600" kern="1200"/>
        </a:p>
      </dsp:txBody>
      <dsp:txXfrm>
        <a:off x="5247008" y="658995"/>
        <a:ext cx="6320" cy="6338"/>
      </dsp:txXfrm>
    </dsp:sp>
    <dsp:sp modelId="{2696099E-384E-4EB5-8692-DA5F453D10A9}">
      <dsp:nvSpPr>
        <dsp:cNvPr id="0" name=""/>
        <dsp:cNvSpPr/>
      </dsp:nvSpPr>
      <dsp:spPr>
        <a:xfrm>
          <a:off x="5332905" y="320048"/>
          <a:ext cx="593856" cy="684232"/>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latin typeface="Source Sans Pro" panose="020B0503030403020204" pitchFamily="34" charset="0"/>
            </a:rPr>
            <a:t>VARAUTU­MIS­PAJA</a:t>
          </a:r>
        </a:p>
        <a:p>
          <a:pPr marL="0" lvl="0" indent="0" algn="ctr" defTabSz="288925">
            <a:lnSpc>
              <a:spcPct val="90000"/>
            </a:lnSpc>
            <a:spcBef>
              <a:spcPct val="0"/>
            </a:spcBef>
            <a:spcAft>
              <a:spcPts val="300"/>
            </a:spcAft>
            <a:buNone/>
          </a:pPr>
          <a:r>
            <a:rPr lang="fi-FI" sz="650" b="0" i="0" kern="1200">
              <a:latin typeface="Source Sans Pro" panose="020B0503030403020204" pitchFamily="34" charset="0"/>
            </a:rPr>
            <a:t>virtuaali</a:t>
          </a:r>
          <a:endParaRPr lang="fi-FI" sz="650" b="0" i="0" kern="1200" dirty="0">
            <a:latin typeface="Source Sans Pro" panose="020B0503030403020204" pitchFamily="34" charset="0"/>
          </a:endParaRPr>
        </a:p>
        <a:p>
          <a:pPr marL="0" lvl="0" indent="0" algn="ctr" defTabSz="288925">
            <a:lnSpc>
              <a:spcPct val="90000"/>
            </a:lnSpc>
            <a:spcBef>
              <a:spcPct val="0"/>
            </a:spcBef>
            <a:spcAft>
              <a:spcPct val="35000"/>
            </a:spcAft>
            <a:buNone/>
          </a:pPr>
          <a:r>
            <a:rPr lang="fi-FI" sz="650" b="1" i="0" kern="1200" dirty="0">
              <a:latin typeface="Source Sans Pro" panose="020B0503030403020204" pitchFamily="34" charset="0"/>
            </a:rPr>
            <a:t>14.5.2020</a:t>
          </a:r>
        </a:p>
      </dsp:txBody>
      <dsp:txXfrm>
        <a:off x="5350298" y="337441"/>
        <a:ext cx="559070" cy="649446"/>
      </dsp:txXfrm>
    </dsp:sp>
    <dsp:sp modelId="{42D90501-8F1B-4C87-BC44-0112AE8AEC15}">
      <dsp:nvSpPr>
        <dsp:cNvPr id="0" name=""/>
        <dsp:cNvSpPr/>
      </dsp:nvSpPr>
      <dsp:spPr>
        <a:xfrm>
          <a:off x="6008663"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6008663" y="658995"/>
        <a:ext cx="6320" cy="6338"/>
      </dsp:txXfrm>
    </dsp:sp>
    <dsp:sp modelId="{57191B4F-14E9-44F0-82C1-98713A59D6C3}">
      <dsp:nvSpPr>
        <dsp:cNvPr id="0" name=""/>
        <dsp:cNvSpPr/>
      </dsp:nvSpPr>
      <dsp:spPr>
        <a:xfrm>
          <a:off x="6094560" y="320048"/>
          <a:ext cx="593856" cy="684232"/>
        </a:xfrm>
        <a:prstGeom prst="roundRect">
          <a:avLst>
            <a:gd name="adj" fmla="val 10000"/>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C00000"/>
              </a:solidFill>
              <a:latin typeface="Source Sans Pro" panose="020B0503030403020204" pitchFamily="34" charset="0"/>
              <a:ea typeface="+mn-ea"/>
              <a:cs typeface="+mn-cs"/>
            </a:rPr>
            <a:t>OHJAUS­RYHMÄ</a:t>
          </a:r>
        </a:p>
        <a:p>
          <a:pPr marL="0" lvl="0" indent="0" algn="ctr" defTabSz="288925">
            <a:lnSpc>
              <a:spcPct val="90000"/>
            </a:lnSpc>
            <a:spcBef>
              <a:spcPct val="0"/>
            </a:spcBef>
            <a:spcAft>
              <a:spcPct val="35000"/>
            </a:spcAft>
            <a:buNone/>
          </a:pPr>
          <a:r>
            <a:rPr lang="fi-FI" sz="650" b="1" i="0" kern="1200" dirty="0">
              <a:solidFill>
                <a:srgbClr val="C00000"/>
              </a:solidFill>
              <a:latin typeface="Source Sans Pro" panose="020B0503030403020204" pitchFamily="34" charset="0"/>
              <a:ea typeface="+mn-ea"/>
              <a:cs typeface="+mn-cs"/>
            </a:rPr>
            <a:t>27.5.2020</a:t>
          </a:r>
        </a:p>
      </dsp:txBody>
      <dsp:txXfrm>
        <a:off x="6111953" y="337441"/>
        <a:ext cx="559070" cy="649446"/>
      </dsp:txXfrm>
    </dsp:sp>
    <dsp:sp modelId="{ABD3F11F-A83D-4BA8-B49C-BB88FB26B45C}">
      <dsp:nvSpPr>
        <dsp:cNvPr id="0" name=""/>
        <dsp:cNvSpPr/>
      </dsp:nvSpPr>
      <dsp:spPr>
        <a:xfrm>
          <a:off x="6770318"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6770318" y="658995"/>
        <a:ext cx="6320" cy="6338"/>
      </dsp:txXfrm>
    </dsp:sp>
    <dsp:sp modelId="{5E62B1A8-B6A2-463D-A769-6C9A9B0A12D9}">
      <dsp:nvSpPr>
        <dsp:cNvPr id="0" name=""/>
        <dsp:cNvSpPr/>
      </dsp:nvSpPr>
      <dsp:spPr>
        <a:xfrm>
          <a:off x="6856215" y="320048"/>
          <a:ext cx="593856" cy="684232"/>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FFFFFF"/>
              </a:solidFill>
              <a:latin typeface="Source Sans Pro" panose="020B0503030403020204" pitchFamily="34" charset="0"/>
              <a:ea typeface="+mn-ea"/>
              <a:cs typeface="+mn-cs"/>
            </a:rPr>
            <a:t>VISIOPAJA JA OHJAUS-RYHMÄ</a:t>
          </a:r>
        </a:p>
        <a:p>
          <a:pPr marL="0" lvl="0" indent="0" algn="ctr" defTabSz="288925">
            <a:lnSpc>
              <a:spcPct val="90000"/>
            </a:lnSpc>
            <a:spcBef>
              <a:spcPct val="0"/>
            </a:spcBef>
            <a:spcAft>
              <a:spcPts val="300"/>
            </a:spcAft>
            <a:buNone/>
          </a:pPr>
          <a:r>
            <a:rPr lang="fi-FI" sz="650" b="1" i="0" kern="1200" dirty="0">
              <a:solidFill>
                <a:srgbClr val="FFFFFF"/>
              </a:solidFill>
              <a:latin typeface="Source Sans Pro" panose="020B0503030403020204" pitchFamily="34" charset="0"/>
              <a:ea typeface="+mn-ea"/>
              <a:cs typeface="+mn-cs"/>
            </a:rPr>
            <a:t>1.9.2020</a:t>
          </a:r>
        </a:p>
        <a:p>
          <a:pPr marL="0" lvl="0" indent="0" algn="ctr" defTabSz="288925">
            <a:lnSpc>
              <a:spcPct val="90000"/>
            </a:lnSpc>
            <a:spcBef>
              <a:spcPct val="0"/>
            </a:spcBef>
            <a:spcAft>
              <a:spcPct val="35000"/>
            </a:spcAft>
            <a:buNone/>
          </a:pPr>
          <a:r>
            <a:rPr lang="fi-FI" sz="650" b="0" i="0" kern="1200" dirty="0">
              <a:solidFill>
                <a:srgbClr val="FFFFFF"/>
              </a:solidFill>
              <a:latin typeface="Source Sans Pro" panose="020B0503030403020204" pitchFamily="34" charset="0"/>
              <a:ea typeface="+mn-ea"/>
              <a:cs typeface="+mn-cs"/>
            </a:rPr>
            <a:t>Visio 2040 </a:t>
          </a:r>
        </a:p>
      </dsp:txBody>
      <dsp:txXfrm>
        <a:off x="6873608" y="337441"/>
        <a:ext cx="559070" cy="649446"/>
      </dsp:txXfrm>
    </dsp:sp>
    <dsp:sp modelId="{51F410C3-5382-4760-8432-582386CC30C1}">
      <dsp:nvSpPr>
        <dsp:cNvPr id="0" name=""/>
        <dsp:cNvSpPr/>
      </dsp:nvSpPr>
      <dsp:spPr>
        <a:xfrm>
          <a:off x="7531973"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i-FI" sz="1600" b="1" kern="1200"/>
        </a:p>
      </dsp:txBody>
      <dsp:txXfrm>
        <a:off x="7531973" y="658995"/>
        <a:ext cx="6320" cy="6338"/>
      </dsp:txXfrm>
    </dsp:sp>
    <dsp:sp modelId="{807A512E-E68B-47A7-8A7B-7D6554C3D4C8}">
      <dsp:nvSpPr>
        <dsp:cNvPr id="0" name=""/>
        <dsp:cNvSpPr/>
      </dsp:nvSpPr>
      <dsp:spPr>
        <a:xfrm>
          <a:off x="7617870" y="320048"/>
          <a:ext cx="516153" cy="684232"/>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FFFFFF"/>
              </a:solidFill>
              <a:latin typeface="Source Sans Pro" panose="020B0503030403020204" pitchFamily="34" charset="0"/>
              <a:ea typeface="+mn-ea"/>
              <a:cs typeface="+mn-cs"/>
            </a:rPr>
            <a:t>SEMINAARI VALTUUS-TOLLE JA HENKILÖS-TÖLLE</a:t>
          </a:r>
        </a:p>
        <a:p>
          <a:pPr marL="0" lvl="0" indent="0" algn="ctr" defTabSz="288925">
            <a:lnSpc>
              <a:spcPct val="90000"/>
            </a:lnSpc>
            <a:spcBef>
              <a:spcPct val="0"/>
            </a:spcBef>
            <a:spcAft>
              <a:spcPct val="35000"/>
            </a:spcAft>
            <a:buNone/>
          </a:pPr>
          <a:r>
            <a:rPr lang="fi-FI" sz="650" b="1" i="0" kern="1200" dirty="0">
              <a:solidFill>
                <a:srgbClr val="FFFFFF"/>
              </a:solidFill>
              <a:latin typeface="Source Sans Pro" panose="020B0503030403020204" pitchFamily="34" charset="0"/>
              <a:ea typeface="+mn-ea"/>
              <a:cs typeface="+mn-cs"/>
            </a:rPr>
            <a:t>21.9.2020</a:t>
          </a:r>
        </a:p>
      </dsp:txBody>
      <dsp:txXfrm>
        <a:off x="7632988" y="335166"/>
        <a:ext cx="485917" cy="653996"/>
      </dsp:txXfrm>
    </dsp:sp>
    <dsp:sp modelId="{D6701FBD-90F0-4DCB-8088-F2978F69F6E2}">
      <dsp:nvSpPr>
        <dsp:cNvPr id="0" name=""/>
        <dsp:cNvSpPr/>
      </dsp:nvSpPr>
      <dsp:spPr>
        <a:xfrm>
          <a:off x="8215925" y="656883"/>
          <a:ext cx="9029" cy="1056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i-FI" sz="500" kern="1200"/>
        </a:p>
      </dsp:txBody>
      <dsp:txXfrm>
        <a:off x="8215925" y="658995"/>
        <a:ext cx="6320" cy="6338"/>
      </dsp:txXfrm>
    </dsp:sp>
    <dsp:sp modelId="{DC42E1BA-5715-4C6D-974A-BE507F19A981}">
      <dsp:nvSpPr>
        <dsp:cNvPr id="0" name=""/>
        <dsp:cNvSpPr/>
      </dsp:nvSpPr>
      <dsp:spPr>
        <a:xfrm>
          <a:off x="8301822" y="320048"/>
          <a:ext cx="499037" cy="684232"/>
        </a:xfrm>
        <a:prstGeom prst="roundRect">
          <a:avLst>
            <a:gd name="adj" fmla="val 10000"/>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C00000"/>
              </a:solidFill>
              <a:latin typeface="Source Sans Pro" panose="020B0503030403020204" pitchFamily="34" charset="0"/>
              <a:ea typeface="+mn-ea"/>
              <a:cs typeface="+mn-cs"/>
            </a:rPr>
            <a:t>RAPORTIN LUOVUTUS</a:t>
          </a:r>
        </a:p>
        <a:p>
          <a:pPr marL="0" lvl="0" indent="0" algn="ctr" defTabSz="288925">
            <a:lnSpc>
              <a:spcPct val="90000"/>
            </a:lnSpc>
            <a:spcBef>
              <a:spcPct val="0"/>
            </a:spcBef>
            <a:spcAft>
              <a:spcPct val="35000"/>
            </a:spcAft>
            <a:buNone/>
          </a:pPr>
          <a:r>
            <a:rPr lang="fi-FI" sz="650" b="1" i="0" kern="1200" dirty="0">
              <a:solidFill>
                <a:srgbClr val="C00000"/>
              </a:solidFill>
              <a:latin typeface="Source Sans Pro" panose="020B0503030403020204" pitchFamily="34" charset="0"/>
              <a:ea typeface="+mn-ea"/>
              <a:cs typeface="+mn-cs"/>
            </a:rPr>
            <a:t>30.10.2020</a:t>
          </a:r>
        </a:p>
      </dsp:txBody>
      <dsp:txXfrm>
        <a:off x="8316438" y="334664"/>
        <a:ext cx="469805" cy="6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3E909-91FD-4381-9429-24B5ACF658B6}">
      <dsp:nvSpPr>
        <dsp:cNvPr id="0" name=""/>
        <dsp:cNvSpPr/>
      </dsp:nvSpPr>
      <dsp:spPr>
        <a:xfrm>
          <a:off x="907" y="0"/>
          <a:ext cx="1183914" cy="691792"/>
        </a:xfrm>
        <a:prstGeom prst="roundRect">
          <a:avLst>
            <a:gd name="adj" fmla="val 10000"/>
          </a:avLst>
        </a:prstGeom>
        <a:solidFill>
          <a:srgbClr val="F2F2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chemeClr val="tx1">
                  <a:lumMod val="65000"/>
                  <a:lumOff val="35000"/>
                </a:schemeClr>
              </a:solidFill>
              <a:latin typeface="Source Sans Pro" panose="020B0503030403020204" pitchFamily="34" charset="0"/>
              <a:ea typeface="+mn-ea"/>
              <a:cs typeface="+mn-cs"/>
            </a:rPr>
            <a:t>MAAKUNTAHALLITUKSEN</a:t>
          </a:r>
          <a:br>
            <a:rPr lang="fi-FI" sz="650" b="0" i="0" kern="1200" dirty="0">
              <a:solidFill>
                <a:schemeClr val="tx1">
                  <a:lumMod val="65000"/>
                  <a:lumOff val="35000"/>
                </a:schemeClr>
              </a:solidFill>
              <a:latin typeface="Source Sans Pro" panose="020B0503030403020204" pitchFamily="34" charset="0"/>
              <a:ea typeface="+mn-ea"/>
              <a:cs typeface="+mn-cs"/>
            </a:rPr>
          </a:br>
          <a:r>
            <a:rPr lang="fi-FI" sz="650" b="0" i="0" kern="1200" dirty="0">
              <a:solidFill>
                <a:schemeClr val="tx1">
                  <a:lumMod val="65000"/>
                  <a:lumOff val="35000"/>
                </a:schemeClr>
              </a:solidFill>
              <a:latin typeface="Source Sans Pro" panose="020B0503030403020204" pitchFamily="34" charset="0"/>
              <a:ea typeface="+mn-ea"/>
              <a:cs typeface="+mn-cs"/>
            </a:rPr>
            <a:t>STRATEGIASEMINAARI</a:t>
          </a:r>
        </a:p>
        <a:p>
          <a:pPr marL="0" lvl="0" indent="0" algn="ctr" defTabSz="288925">
            <a:lnSpc>
              <a:spcPct val="90000"/>
            </a:lnSpc>
            <a:spcBef>
              <a:spcPct val="0"/>
            </a:spcBef>
            <a:spcAft>
              <a:spcPct val="35000"/>
            </a:spcAft>
            <a:buNone/>
          </a:pPr>
          <a:r>
            <a:rPr lang="fi-FI" sz="650" b="1" i="0" kern="1200" dirty="0">
              <a:solidFill>
                <a:schemeClr val="tx1">
                  <a:lumMod val="65000"/>
                  <a:lumOff val="35000"/>
                </a:schemeClr>
              </a:solidFill>
              <a:latin typeface="Source Sans Pro" panose="020B0503030403020204" pitchFamily="34" charset="0"/>
              <a:ea typeface="+mn-ea"/>
              <a:cs typeface="+mn-cs"/>
            </a:rPr>
            <a:t>21.1.2020</a:t>
          </a:r>
        </a:p>
      </dsp:txBody>
      <dsp:txXfrm>
        <a:off x="21169" y="20262"/>
        <a:ext cx="1143390" cy="651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3E909-91FD-4381-9429-24B5ACF658B6}">
      <dsp:nvSpPr>
        <dsp:cNvPr id="0" name=""/>
        <dsp:cNvSpPr/>
      </dsp:nvSpPr>
      <dsp:spPr>
        <a:xfrm>
          <a:off x="162717" y="0"/>
          <a:ext cx="860294" cy="691791"/>
        </a:xfrm>
        <a:prstGeom prst="roundRect">
          <a:avLst>
            <a:gd name="adj" fmla="val 10000"/>
          </a:avLst>
        </a:prstGeom>
        <a:solidFill>
          <a:srgbClr val="F2F2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595959"/>
              </a:solidFill>
              <a:latin typeface="Source Sans Pro" panose="020B0503030403020204" pitchFamily="34" charset="0"/>
              <a:ea typeface="+mn-ea"/>
              <a:cs typeface="+mn-cs"/>
            </a:rPr>
            <a:t>MAAKUNNAN YHTEISTYÖRYHMÄ</a:t>
          </a:r>
        </a:p>
        <a:p>
          <a:pPr marL="0" lvl="0" indent="0" algn="ctr" defTabSz="288925">
            <a:lnSpc>
              <a:spcPct val="90000"/>
            </a:lnSpc>
            <a:spcBef>
              <a:spcPct val="0"/>
            </a:spcBef>
            <a:spcAft>
              <a:spcPts val="300"/>
            </a:spcAft>
            <a:buNone/>
          </a:pPr>
          <a:r>
            <a:rPr lang="fi-FI" sz="650" b="0" i="0" kern="1200" dirty="0">
              <a:solidFill>
                <a:srgbClr val="595959"/>
              </a:solidFill>
              <a:latin typeface="Source Sans Pro" panose="020B0503030403020204" pitchFamily="34" charset="0"/>
              <a:ea typeface="+mn-ea"/>
              <a:cs typeface="+mn-cs"/>
            </a:rPr>
            <a:t>Kommentointi </a:t>
          </a:r>
          <a:r>
            <a:rPr lang="fi-FI" sz="650" b="0" i="0" kern="1200" dirty="0" err="1">
              <a:solidFill>
                <a:srgbClr val="595959"/>
              </a:solidFill>
              <a:latin typeface="Source Sans Pro" panose="020B0503030403020204" pitchFamily="34" charset="0"/>
              <a:ea typeface="+mn-ea"/>
              <a:cs typeface="+mn-cs"/>
            </a:rPr>
            <a:t>Howspacessa</a:t>
          </a:r>
          <a:endParaRPr lang="fi-FI" sz="650" b="0" i="0" kern="1200" dirty="0">
            <a:solidFill>
              <a:srgbClr val="595959"/>
            </a:solidFill>
            <a:latin typeface="Source Sans Pro" panose="020B0503030403020204" pitchFamily="34" charset="0"/>
            <a:ea typeface="+mn-ea"/>
            <a:cs typeface="+mn-cs"/>
          </a:endParaRPr>
        </a:p>
        <a:p>
          <a:pPr marL="0" lvl="0" indent="0" algn="ctr" defTabSz="288925">
            <a:lnSpc>
              <a:spcPct val="90000"/>
            </a:lnSpc>
            <a:spcBef>
              <a:spcPct val="0"/>
            </a:spcBef>
            <a:spcAft>
              <a:spcPct val="35000"/>
            </a:spcAft>
            <a:buNone/>
          </a:pPr>
          <a:r>
            <a:rPr lang="fi-FI" sz="650" b="1" i="0" kern="1200" dirty="0">
              <a:solidFill>
                <a:srgbClr val="595959"/>
              </a:solidFill>
              <a:latin typeface="Source Sans Pro" panose="020B0503030403020204" pitchFamily="34" charset="0"/>
              <a:ea typeface="+mn-ea"/>
              <a:cs typeface="+mn-cs"/>
            </a:rPr>
            <a:t>23.—27.3.2020</a:t>
          </a:r>
        </a:p>
      </dsp:txBody>
      <dsp:txXfrm>
        <a:off x="182979" y="20262"/>
        <a:ext cx="819770" cy="651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3E909-91FD-4381-9429-24B5ACF658B6}">
      <dsp:nvSpPr>
        <dsp:cNvPr id="0" name=""/>
        <dsp:cNvSpPr/>
      </dsp:nvSpPr>
      <dsp:spPr>
        <a:xfrm>
          <a:off x="162717" y="0"/>
          <a:ext cx="860294" cy="540103"/>
        </a:xfrm>
        <a:prstGeom prst="roundRect">
          <a:avLst>
            <a:gd name="adj" fmla="val 10000"/>
          </a:avLst>
        </a:prstGeom>
        <a:solidFill>
          <a:srgbClr val="F2F2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288925">
            <a:lnSpc>
              <a:spcPct val="90000"/>
            </a:lnSpc>
            <a:spcBef>
              <a:spcPct val="0"/>
            </a:spcBef>
            <a:spcAft>
              <a:spcPts val="300"/>
            </a:spcAft>
            <a:buNone/>
          </a:pPr>
          <a:r>
            <a:rPr lang="fi-FI" sz="650" b="0" i="0" kern="1200" dirty="0">
              <a:solidFill>
                <a:srgbClr val="595959"/>
              </a:solidFill>
              <a:latin typeface="Source Sans Pro" panose="020B0503030403020204" pitchFamily="34" charset="0"/>
              <a:ea typeface="+mn-ea"/>
              <a:cs typeface="+mn-cs"/>
            </a:rPr>
            <a:t>LUKIOLAISTEN TYÖSKENTELY</a:t>
          </a:r>
        </a:p>
        <a:p>
          <a:pPr marL="0" lvl="0" indent="0" algn="ctr" defTabSz="288925">
            <a:lnSpc>
              <a:spcPct val="90000"/>
            </a:lnSpc>
            <a:spcBef>
              <a:spcPct val="0"/>
            </a:spcBef>
            <a:spcAft>
              <a:spcPct val="35000"/>
            </a:spcAft>
            <a:buNone/>
          </a:pPr>
          <a:r>
            <a:rPr lang="fi-FI" sz="650" b="1" i="0" kern="1200" dirty="0">
              <a:solidFill>
                <a:srgbClr val="595959"/>
              </a:solidFill>
              <a:latin typeface="Source Sans Pro" panose="020B0503030403020204" pitchFamily="34" charset="0"/>
              <a:ea typeface="+mn-ea"/>
              <a:cs typeface="+mn-cs"/>
            </a:rPr>
            <a:t>4/2020</a:t>
          </a:r>
        </a:p>
      </dsp:txBody>
      <dsp:txXfrm>
        <a:off x="178536" y="15819"/>
        <a:ext cx="828656" cy="5084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67699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86101" y="4343704"/>
            <a:ext cx="5486100" cy="41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
        <p:nvSpPr>
          <p:cNvPr id="129" name="Google Shape;129;p1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47" name="Google Shape;147;p13: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35888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6101" y="4343704"/>
            <a:ext cx="5486100" cy="41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
        <p:nvSpPr>
          <p:cNvPr id="164" name="Google Shape;164;p15: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2" name="Google Shape;182;p16: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394665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txBox="1">
            <a:spLocks noGrp="1"/>
          </p:cNvSpPr>
          <p:nvPr>
            <p:ph type="body" idx="1"/>
          </p:nvPr>
        </p:nvSpPr>
        <p:spPr>
          <a:xfrm>
            <a:off x="686101" y="4343704"/>
            <a:ext cx="5486100" cy="41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
        <p:nvSpPr>
          <p:cNvPr id="199" name="Google Shape;199;p18: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20" name="Google Shape;220;p19: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3016901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6101" y="4343704"/>
            <a:ext cx="5486100" cy="41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
        <p:nvSpPr>
          <p:cNvPr id="237" name="Google Shape;237;p21: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59" name="Google Shape;259;p22: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6" name="Google Shape;266;p23: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4214520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89" name="Google Shape;289;p26: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2529345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2323911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1715097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1905760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1982267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2067289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294018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805751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3627949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8" name="Google Shape;298;p27: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extLst>
      <p:ext uri="{BB962C8B-B14F-4D97-AF65-F5344CB8AC3E}">
        <p14:creationId xmlns:p14="http://schemas.microsoft.com/office/powerpoint/2010/main" val="1866681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2:notes"/>
          <p:cNvSpPr>
            <a:spLocks noGrp="1" noRot="1" noChangeAspect="1"/>
          </p:cNvSpPr>
          <p:nvPr>
            <p:ph type="sldImg" idx="2"/>
          </p:nvPr>
        </p:nvSpPr>
        <p:spPr>
          <a:xfrm>
            <a:off x="647700" y="628650"/>
            <a:ext cx="5586413" cy="3141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333" name="Google Shape;333;p32:notes"/>
          <p:cNvSpPr txBox="1">
            <a:spLocks noGrp="1"/>
          </p:cNvSpPr>
          <p:nvPr>
            <p:ph type="body" idx="1"/>
          </p:nvPr>
        </p:nvSpPr>
        <p:spPr>
          <a:xfrm>
            <a:off x="688191" y="3979953"/>
            <a:ext cx="5505600" cy="377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latin typeface="Source Sans Pro" panose="020B0503030403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2468264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372204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283467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332527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224408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Source Sans Pro" panose="020B0503030403020204" pitchFamily="34" charset="0"/>
            </a:endParaRPr>
          </a:p>
        </p:txBody>
      </p:sp>
    </p:spTree>
    <p:extLst>
      <p:ext uri="{BB962C8B-B14F-4D97-AF65-F5344CB8AC3E}">
        <p14:creationId xmlns:p14="http://schemas.microsoft.com/office/powerpoint/2010/main" val="102129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5200" b="1" i="0">
                <a:latin typeface="Source Sans Pro" panose="020B0503030403020204" pitchFamily="34" charset="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b="0" i="0">
                <a:latin typeface="Source Sans Pro" panose="020B0503030403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0" i="0">
                <a:latin typeface="Source Sans Pro" panose="020B0503030403020204" pitchFamily="34"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b="0" i="0">
                <a:latin typeface="Source Sans Pro" panose="020B0503030403020204" pitchFamily="34" charset="0"/>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b="0" i="0">
                <a:latin typeface="Source Sans Pro" panose="020B0503030403020204" pitchFamily="34" charset="0"/>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i="0">
                <a:latin typeface="Source Sans Pro" panose="020B0503030403020204" pitchFamily="34" charset="0"/>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b="0" i="0">
                <a:latin typeface="Source Sans Pro" panose="020B0503030403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b="0" i="0">
                <a:latin typeface="Source Sans Pro" panose="020B0503030403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b="0" i="0">
                <a:latin typeface="Source Sans Pro" panose="020B0503030403020204" pitchFamily="34" charset="0"/>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b="0" i="0">
                <a:latin typeface="Source Sans Pro" panose="020B0503030403020204" pitchFamily="34" charset="0"/>
              </a:defRPr>
            </a:lvl1pPr>
          </a:lstStyle>
          <a:p>
            <a:endParaRPr dirty="0"/>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b="1" i="0">
                <a:latin typeface="Source Sans Pro" panose="020B0503030403020204" pitchFamily="34" charset="0"/>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b="0" i="0">
                <a:latin typeface="Source Sans Pro" panose="020B0503030403020204" pitchFamily="34" charset="0"/>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dirty="0"/>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2800"/>
              <a:buNone/>
              <a:defRPr sz="3300" b="1" i="0">
                <a:latin typeface="Source Sans Pro" panose="020B0503030403020204" pitchFamily="34" charset="0"/>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dirty="0"/>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61950" algn="l">
              <a:lnSpc>
                <a:spcPct val="115000"/>
              </a:lnSpc>
              <a:spcBef>
                <a:spcPts val="400"/>
              </a:spcBef>
              <a:spcAft>
                <a:spcPts val="0"/>
              </a:spcAft>
              <a:buClr>
                <a:schemeClr val="dk1"/>
              </a:buClr>
              <a:buSzPts val="2100"/>
              <a:buChar char="●"/>
              <a:defRPr sz="2100" b="0" i="0">
                <a:latin typeface="Source Sans Pro" panose="020B0503030403020204" pitchFamily="34" charset="0"/>
              </a:defRPr>
            </a:lvl1pPr>
            <a:lvl2pPr marL="914400" lvl="1" indent="-342900" algn="l">
              <a:lnSpc>
                <a:spcPct val="115000"/>
              </a:lnSpc>
              <a:spcBef>
                <a:spcPts val="400"/>
              </a:spcBef>
              <a:spcAft>
                <a:spcPts val="0"/>
              </a:spcAft>
              <a:buClr>
                <a:schemeClr val="dk1"/>
              </a:buClr>
              <a:buSzPts val="1800"/>
              <a:buChar char="○"/>
              <a:defRPr sz="1800"/>
            </a:lvl2pPr>
            <a:lvl3pPr marL="1371600" lvl="2" indent="-323850" algn="l">
              <a:lnSpc>
                <a:spcPct val="115000"/>
              </a:lnSpc>
              <a:spcBef>
                <a:spcPts val="300"/>
              </a:spcBef>
              <a:spcAft>
                <a:spcPts val="0"/>
              </a:spcAft>
              <a:buClr>
                <a:schemeClr val="dk1"/>
              </a:buClr>
              <a:buSzPts val="1500"/>
              <a:buChar char="■"/>
              <a:defRPr sz="1500"/>
            </a:lvl3pPr>
            <a:lvl4pPr marL="1828800" lvl="3" indent="-317500" algn="l">
              <a:lnSpc>
                <a:spcPct val="115000"/>
              </a:lnSpc>
              <a:spcBef>
                <a:spcPts val="300"/>
              </a:spcBef>
              <a:spcAft>
                <a:spcPts val="0"/>
              </a:spcAft>
              <a:buClr>
                <a:schemeClr val="dk1"/>
              </a:buClr>
              <a:buSzPts val="1400"/>
              <a:buChar char="●"/>
              <a:defRPr sz="1400"/>
            </a:lvl4pPr>
            <a:lvl5pPr marL="2286000" lvl="4" indent="-317500" algn="l">
              <a:lnSpc>
                <a:spcPct val="115000"/>
              </a:lnSpc>
              <a:spcBef>
                <a:spcPts val="300"/>
              </a:spcBef>
              <a:spcAft>
                <a:spcPts val="0"/>
              </a:spcAft>
              <a:buClr>
                <a:schemeClr val="dk1"/>
              </a:buClr>
              <a:buSzPts val="1400"/>
              <a:buChar char="○"/>
              <a:defRPr sz="1400"/>
            </a:lvl5pPr>
            <a:lvl6pPr marL="2743200" lvl="5" indent="-317500" algn="l">
              <a:lnSpc>
                <a:spcPct val="115000"/>
              </a:lnSpc>
              <a:spcBef>
                <a:spcPts val="300"/>
              </a:spcBef>
              <a:spcAft>
                <a:spcPts val="0"/>
              </a:spcAft>
              <a:buClr>
                <a:schemeClr val="dk1"/>
              </a:buClr>
              <a:buSzPts val="1400"/>
              <a:buChar char="■"/>
              <a:defRPr/>
            </a:lvl6pPr>
            <a:lvl7pPr marL="3200400" lvl="6" indent="-317500" algn="l">
              <a:lnSpc>
                <a:spcPct val="115000"/>
              </a:lnSpc>
              <a:spcBef>
                <a:spcPts val="1600"/>
              </a:spcBef>
              <a:spcAft>
                <a:spcPts val="0"/>
              </a:spcAft>
              <a:buClr>
                <a:schemeClr val="dk1"/>
              </a:buClr>
              <a:buSzPts val="1400"/>
              <a:buChar char="●"/>
              <a:defRPr/>
            </a:lvl7pPr>
            <a:lvl8pPr marL="3657600" lvl="7" indent="-317500" algn="l">
              <a:lnSpc>
                <a:spcPct val="115000"/>
              </a:lnSpc>
              <a:spcBef>
                <a:spcPts val="1600"/>
              </a:spcBef>
              <a:spcAft>
                <a:spcPts val="0"/>
              </a:spcAft>
              <a:buClr>
                <a:schemeClr val="dk1"/>
              </a:buClr>
              <a:buSzPts val="1400"/>
              <a:buChar char="○"/>
              <a:defRPr/>
            </a:lvl8pPr>
            <a:lvl9pPr marL="4114800" lvl="8" indent="-317500" algn="l">
              <a:lnSpc>
                <a:spcPct val="115000"/>
              </a:lnSpc>
              <a:spcBef>
                <a:spcPts val="1600"/>
              </a:spcBef>
              <a:spcAft>
                <a:spcPts val="1600"/>
              </a:spcAft>
              <a:buClr>
                <a:schemeClr val="dk1"/>
              </a:buClr>
              <a:buSzPts val="1400"/>
              <a:buChar char="■"/>
              <a:defRPr/>
            </a:lvl9pPr>
          </a:lstStyle>
          <a:p>
            <a:endParaRPr dirty="0"/>
          </a:p>
        </p:txBody>
      </p:sp>
      <p:sp>
        <p:nvSpPr>
          <p:cNvPr id="53" name="Google Shape;53;p13"/>
          <p:cNvSpPr txBox="1">
            <a:spLocks noGrp="1"/>
          </p:cNvSpPr>
          <p:nvPr>
            <p:ph type="sldNum" idx="12"/>
          </p:nvPr>
        </p:nvSpPr>
        <p:spPr>
          <a:xfrm>
            <a:off x="457200" y="4767265"/>
            <a:ext cx="21336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Source Sans Pro" panose="020B0503030403020204" pitchFamily="34" charset="0"/>
                <a:ea typeface="Source Sans Pro" panose="020B0503030403020204" pitchFamily="34" charset="0"/>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9pPr>
          </a:lstStyle>
          <a:p>
            <a:fld id="{00000000-1234-1234-1234-123412341234}" type="slidenum">
              <a:rPr lang="fi" smtClean="0"/>
              <a:pPr/>
              <a:t>‹#›</a:t>
            </a:fld>
            <a:endParaRPr lang="fi" dirty="0"/>
          </a:p>
        </p:txBody>
      </p:sp>
      <p:pic>
        <p:nvPicPr>
          <p:cNvPr id="54" name="Google Shape;54;p13"/>
          <p:cNvPicPr preferRelativeResize="0"/>
          <p:nvPr/>
        </p:nvPicPr>
        <p:blipFill rotWithShape="1">
          <a:blip r:embed="rId2">
            <a:alphaModFix/>
          </a:blip>
          <a:srcRect/>
          <a:stretch/>
        </p:blipFill>
        <p:spPr>
          <a:xfrm>
            <a:off x="7218294" y="4840001"/>
            <a:ext cx="1669321" cy="1422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2800" y="136800"/>
            <a:ext cx="7976350" cy="57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i="0">
                <a:latin typeface="Source Sans Pro" panose="020B0503030403020204" pitchFamily="34"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5" name="Google Shape;15;p3"/>
          <p:cNvSpPr txBox="1">
            <a:spLocks noGrp="1"/>
          </p:cNvSpPr>
          <p:nvPr>
            <p:ph type="body" idx="1"/>
          </p:nvPr>
        </p:nvSpPr>
        <p:spPr>
          <a:xfrm>
            <a:off x="622800" y="709200"/>
            <a:ext cx="6865200" cy="80686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None/>
              <a:defRPr b="0" i="0">
                <a:solidFill>
                  <a:schemeClr val="tx1"/>
                </a:solidFill>
                <a:latin typeface="Source Sans Pro" panose="020B0503030403020204" pitchFamily="34" charset="0"/>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
        <p:nvSpPr>
          <p:cNvPr id="4" name="Tekstin paikkamerkki 3">
            <a:extLst>
              <a:ext uri="{FF2B5EF4-FFF2-40B4-BE49-F238E27FC236}">
                <a16:creationId xmlns:a16="http://schemas.microsoft.com/office/drawing/2014/main" id="{B91BAAF8-B69F-7343-A5EC-68AD4CF13E02}"/>
              </a:ext>
            </a:extLst>
          </p:cNvPr>
          <p:cNvSpPr>
            <a:spLocks noGrp="1"/>
          </p:cNvSpPr>
          <p:nvPr>
            <p:ph type="body" sz="quarter" idx="13"/>
          </p:nvPr>
        </p:nvSpPr>
        <p:spPr>
          <a:xfrm>
            <a:off x="622300" y="1516063"/>
            <a:ext cx="7716838" cy="3113087"/>
          </a:xfrm>
          <a:prstGeom prst="rect">
            <a:avLst/>
          </a:prstGeom>
        </p:spPr>
        <p:txBody>
          <a:bodyPr>
            <a:normAutofit/>
          </a:bodyPr>
          <a:lstStyle>
            <a:lvl1pPr marL="0" indent="0">
              <a:lnSpc>
                <a:spcPct val="90000"/>
              </a:lnSpc>
              <a:buNone/>
              <a:defRPr b="0" i="0">
                <a:solidFill>
                  <a:schemeClr val="tx1"/>
                </a:solidFill>
                <a:latin typeface="Source Sans Pro" panose="020B0503030403020204" pitchFamily="34" charset="0"/>
              </a:defRPr>
            </a:lvl1pPr>
            <a:lvl2pPr>
              <a:buNone/>
              <a:defRPr b="0" i="0">
                <a:solidFill>
                  <a:schemeClr val="tx1"/>
                </a:solidFill>
                <a:latin typeface="Source Sans Pro" panose="020B0503030403020204" pitchFamily="34" charset="0"/>
              </a:defRPr>
            </a:lvl2pPr>
            <a:lvl3pPr>
              <a:buNone/>
              <a:defRPr b="0" i="0">
                <a:solidFill>
                  <a:schemeClr val="tx1"/>
                </a:solidFill>
                <a:latin typeface="Source Sans Pro" panose="020B0503030403020204" pitchFamily="34" charset="0"/>
              </a:defRPr>
            </a:lvl3pPr>
            <a:lvl4pPr>
              <a:buNone/>
              <a:defRPr b="0" i="0">
                <a:solidFill>
                  <a:schemeClr val="tx1"/>
                </a:solidFill>
                <a:latin typeface="Source Sans Pro" panose="020B0503030403020204" pitchFamily="34" charset="0"/>
              </a:defRPr>
            </a:lvl4pPr>
            <a:lvl5pPr>
              <a:buNone/>
              <a:defRPr b="0" i="0">
                <a:solidFill>
                  <a:schemeClr val="tx1"/>
                </a:solidFill>
                <a:latin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i="0">
                <a:latin typeface="Source Sans Pro" panose="020B0503030403020204" pitchFamily="34"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accent1"/>
              </a:buClr>
              <a:buSzPts val="1800"/>
              <a:buFont typeface="Järjestelmäfontti"/>
              <a:buChar char="/"/>
              <a:defRPr b="0" i="0">
                <a:solidFill>
                  <a:schemeClr val="tx1"/>
                </a:solidFill>
                <a:latin typeface="Source Sans Pro" panose="020B0503030403020204" pitchFamily="34" charset="0"/>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extLst>
      <p:ext uri="{BB962C8B-B14F-4D97-AF65-F5344CB8AC3E}">
        <p14:creationId xmlns:p14="http://schemas.microsoft.com/office/powerpoint/2010/main" val="195415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b="1" i="0">
                <a:latin typeface="Source Sans Pro" panose="020B0503030403020204" pitchFamily="34" charset="0"/>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7"/>
        <p:cNvGrpSpPr/>
        <p:nvPr/>
      </p:nvGrpSpPr>
      <p:grpSpPr>
        <a:xfrm>
          <a:off x="0" y="0"/>
          <a:ext cx="0" cy="0"/>
          <a:chOff x="0" y="0"/>
          <a:chExt cx="0" cy="0"/>
        </a:xfrm>
      </p:grpSpPr>
      <p:sp>
        <p:nvSpPr>
          <p:cNvPr id="7" name="Tasakylkinen kolmio 27">
            <a:extLst>
              <a:ext uri="{FF2B5EF4-FFF2-40B4-BE49-F238E27FC236}">
                <a16:creationId xmlns:a16="http://schemas.microsoft.com/office/drawing/2014/main" id="{EF9CC324-547A-CB4C-AEB4-2C94B9274E5B}"/>
              </a:ext>
            </a:extLst>
          </p:cNvPr>
          <p:cNvSpPr/>
          <p:nvPr userDrawn="1"/>
        </p:nvSpPr>
        <p:spPr>
          <a:xfrm rot="-54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70000"/>
              </a:lnSpc>
              <a:spcBef>
                <a:spcPts val="0"/>
              </a:spcBef>
              <a:spcAft>
                <a:spcPts val="0"/>
              </a:spcAft>
              <a:buSzPts val="3600"/>
              <a:buNone/>
              <a:defRPr sz="5200" b="1" i="0">
                <a:latin typeface="Source Sans Pro" panose="020B0503030403020204" pitchFamily="34" charset="0"/>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extLst>
      <p:ext uri="{BB962C8B-B14F-4D97-AF65-F5344CB8AC3E}">
        <p14:creationId xmlns:p14="http://schemas.microsoft.com/office/powerpoint/2010/main" val="11144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5200" b="1" i="0">
                <a:latin typeface="Source Sans Pro" panose="020B0503030403020204" pitchFamily="34" charset="0"/>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
        <p:nvSpPr>
          <p:cNvPr id="7" name="Tasakylkinen kolmio 27">
            <a:extLst>
              <a:ext uri="{FF2B5EF4-FFF2-40B4-BE49-F238E27FC236}">
                <a16:creationId xmlns:a16="http://schemas.microsoft.com/office/drawing/2014/main" id="{EF9CC324-547A-CB4C-AEB4-2C94B9274E5B}"/>
              </a:ext>
            </a:extLst>
          </p:cNvPr>
          <p:cNvSpPr/>
          <p:nvPr userDrawn="1"/>
        </p:nvSpPr>
        <p:spPr>
          <a:xfrm rot="-5400000">
            <a:off x="6082103" y="1228898"/>
            <a:ext cx="5147398" cy="268956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358"/>
              <a:gd name="connsiteY0" fmla="*/ 190518 h 982725"/>
              <a:gd name="connsiteX1" fmla="*/ 0 w 1879358"/>
              <a:gd name="connsiteY1" fmla="*/ 0 h 982725"/>
              <a:gd name="connsiteX2" fmla="*/ 1879178 w 1879358"/>
              <a:gd name="connsiteY2" fmla="*/ 512621 h 982725"/>
              <a:gd name="connsiteX3" fmla="*/ 1879358 w 1879358"/>
              <a:gd name="connsiteY3" fmla="*/ 982725 h 982725"/>
              <a:gd name="connsiteX4" fmla="*/ 308 w 1879358"/>
              <a:gd name="connsiteY4" fmla="*/ 190518 h 982725"/>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2113597"/>
              <a:gd name="connsiteY0" fmla="*/ 978182 h 1026456"/>
              <a:gd name="connsiteX1" fmla="*/ 0 w 2113597"/>
              <a:gd name="connsiteY1" fmla="*/ 0 h 1026456"/>
              <a:gd name="connsiteX2" fmla="*/ 1879178 w 2113597"/>
              <a:gd name="connsiteY2" fmla="*/ 512621 h 1026456"/>
              <a:gd name="connsiteX3" fmla="*/ 1879358 w 2113597"/>
              <a:gd name="connsiteY3" fmla="*/ 982725 h 1026456"/>
              <a:gd name="connsiteX4" fmla="*/ 2039 w 2113597"/>
              <a:gd name="connsiteY4" fmla="*/ 978182 h 1026456"/>
              <a:gd name="connsiteX0" fmla="*/ 2039 w 2018416"/>
              <a:gd name="connsiteY0" fmla="*/ 978182 h 1026456"/>
              <a:gd name="connsiteX1" fmla="*/ 0 w 2018416"/>
              <a:gd name="connsiteY1" fmla="*/ 0 h 1026456"/>
              <a:gd name="connsiteX2" fmla="*/ 1879178 w 2018416"/>
              <a:gd name="connsiteY2" fmla="*/ 512621 h 1026456"/>
              <a:gd name="connsiteX3" fmla="*/ 1879358 w 2018416"/>
              <a:gd name="connsiteY3" fmla="*/ 982725 h 1026456"/>
              <a:gd name="connsiteX4" fmla="*/ 2039 w 2018416"/>
              <a:gd name="connsiteY4" fmla="*/ 978182 h 1026456"/>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1879358"/>
              <a:gd name="connsiteY0" fmla="*/ 978182 h 982725"/>
              <a:gd name="connsiteX1" fmla="*/ 0 w 1879358"/>
              <a:gd name="connsiteY1" fmla="*/ 0 h 982725"/>
              <a:gd name="connsiteX2" fmla="*/ 1879178 w 1879358"/>
              <a:gd name="connsiteY2" fmla="*/ 512621 h 982725"/>
              <a:gd name="connsiteX3" fmla="*/ 1879358 w 1879358"/>
              <a:gd name="connsiteY3" fmla="*/ 982725 h 982725"/>
              <a:gd name="connsiteX4" fmla="*/ 2039 w 1879358"/>
              <a:gd name="connsiteY4" fmla="*/ 978182 h 982725"/>
              <a:gd name="connsiteX0" fmla="*/ 2039 w 1879358"/>
              <a:gd name="connsiteY0" fmla="*/ 978182 h 982725"/>
              <a:gd name="connsiteX1" fmla="*/ 0 w 1879358"/>
              <a:gd name="connsiteY1" fmla="*/ 0 h 982725"/>
              <a:gd name="connsiteX2" fmla="*/ 1879178 w 1879358"/>
              <a:gd name="connsiteY2" fmla="*/ 512621 h 982725"/>
              <a:gd name="connsiteX3" fmla="*/ 1879358 w 1879358"/>
              <a:gd name="connsiteY3" fmla="*/ 982725 h 982725"/>
              <a:gd name="connsiteX4" fmla="*/ 2039 w 1879358"/>
              <a:gd name="connsiteY4" fmla="*/ 978182 h 982725"/>
              <a:gd name="connsiteX0" fmla="*/ 129 w 1880910"/>
              <a:gd name="connsiteY0" fmla="*/ 981645 h 982725"/>
              <a:gd name="connsiteX1" fmla="*/ 1552 w 1880910"/>
              <a:gd name="connsiteY1" fmla="*/ 0 h 982725"/>
              <a:gd name="connsiteX2" fmla="*/ 1880730 w 1880910"/>
              <a:gd name="connsiteY2" fmla="*/ 512621 h 982725"/>
              <a:gd name="connsiteX3" fmla="*/ 1880910 w 1880910"/>
              <a:gd name="connsiteY3" fmla="*/ 982725 h 982725"/>
              <a:gd name="connsiteX4" fmla="*/ 129 w 1880910"/>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233618 w 2114399"/>
              <a:gd name="connsiteY0" fmla="*/ 987277 h 988357"/>
              <a:gd name="connsiteX1" fmla="*/ 235041 w 2114399"/>
              <a:gd name="connsiteY1" fmla="*/ 5632 h 988357"/>
              <a:gd name="connsiteX2" fmla="*/ 2114219 w 2114399"/>
              <a:gd name="connsiteY2" fmla="*/ 518253 h 988357"/>
              <a:gd name="connsiteX3" fmla="*/ 2114399 w 2114399"/>
              <a:gd name="connsiteY3" fmla="*/ 988357 h 988357"/>
              <a:gd name="connsiteX4" fmla="*/ 233618 w 2114399"/>
              <a:gd name="connsiteY4" fmla="*/ 987277 h 988357"/>
              <a:gd name="connsiteX0" fmla="*/ 233618 w 2114399"/>
              <a:gd name="connsiteY0" fmla="*/ 987277 h 988357"/>
              <a:gd name="connsiteX1" fmla="*/ 235041 w 2114399"/>
              <a:gd name="connsiteY1" fmla="*/ 5632 h 988357"/>
              <a:gd name="connsiteX2" fmla="*/ 2114219 w 2114399"/>
              <a:gd name="connsiteY2" fmla="*/ 518253 h 988357"/>
              <a:gd name="connsiteX3" fmla="*/ 2114399 w 2114399"/>
              <a:gd name="connsiteY3" fmla="*/ 988357 h 988357"/>
              <a:gd name="connsiteX4" fmla="*/ 233618 w 2114399"/>
              <a:gd name="connsiteY4" fmla="*/ 987277 h 988357"/>
              <a:gd name="connsiteX0" fmla="*/ 137298 w 2018079"/>
              <a:gd name="connsiteY0" fmla="*/ 990057 h 991137"/>
              <a:gd name="connsiteX1" fmla="*/ 138721 w 2018079"/>
              <a:gd name="connsiteY1" fmla="*/ 8412 h 991137"/>
              <a:gd name="connsiteX2" fmla="*/ 2017899 w 2018079"/>
              <a:gd name="connsiteY2" fmla="*/ 521033 h 991137"/>
              <a:gd name="connsiteX3" fmla="*/ 2018079 w 2018079"/>
              <a:gd name="connsiteY3" fmla="*/ 991137 h 991137"/>
              <a:gd name="connsiteX4" fmla="*/ 137298 w 2018079"/>
              <a:gd name="connsiteY4" fmla="*/ 990057 h 991137"/>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781" h="982725">
                <a:moveTo>
                  <a:pt x="0" y="981645"/>
                </a:moveTo>
                <a:cubicBezTo>
                  <a:pt x="711" y="490822"/>
                  <a:pt x="711" y="490822"/>
                  <a:pt x="1423" y="0"/>
                </a:cubicBezTo>
                <a:lnTo>
                  <a:pt x="1880601" y="512621"/>
                </a:lnTo>
                <a:lnTo>
                  <a:pt x="1880781" y="982725"/>
                </a:lnTo>
                <a:lnTo>
                  <a:pt x="0" y="981645"/>
                </a:lnTo>
                <a:close/>
              </a:path>
            </a:pathLst>
          </a:custGeom>
          <a:solidFill>
            <a:schemeClr val="accent5">
              <a:alpha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Tree>
    <p:extLst>
      <p:ext uri="{BB962C8B-B14F-4D97-AF65-F5344CB8AC3E}">
        <p14:creationId xmlns:p14="http://schemas.microsoft.com/office/powerpoint/2010/main" val="19656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7"/>
        <p:cNvGrpSpPr/>
        <p:nvPr/>
      </p:nvGrpSpPr>
      <p:grpSpPr>
        <a:xfrm>
          <a:off x="0" y="0"/>
          <a:ext cx="0" cy="0"/>
          <a:chOff x="0" y="0"/>
          <a:chExt cx="0" cy="0"/>
        </a:xfrm>
      </p:grpSpPr>
      <p:sp>
        <p:nvSpPr>
          <p:cNvPr id="4" name="Tasakylkinen kolmio 27">
            <a:extLst>
              <a:ext uri="{FF2B5EF4-FFF2-40B4-BE49-F238E27FC236}">
                <a16:creationId xmlns:a16="http://schemas.microsoft.com/office/drawing/2014/main" id="{A94CB237-2A2B-0049-897B-E90D147C6C0A}"/>
              </a:ext>
            </a:extLst>
          </p:cNvPr>
          <p:cNvSpPr/>
          <p:nvPr userDrawn="1"/>
        </p:nvSpPr>
        <p:spPr>
          <a:xfrm rot="-54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5" name="Tasakylkinen kolmio 27">
            <a:extLst>
              <a:ext uri="{FF2B5EF4-FFF2-40B4-BE49-F238E27FC236}">
                <a16:creationId xmlns:a16="http://schemas.microsoft.com/office/drawing/2014/main" id="{F7F85882-2098-6F45-8B9F-213101A56A50}"/>
              </a:ext>
            </a:extLst>
          </p:cNvPr>
          <p:cNvSpPr/>
          <p:nvPr userDrawn="1"/>
        </p:nvSpPr>
        <p:spPr>
          <a:xfrm rot="-54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6" name="Tasakylkinen kolmio 27">
            <a:extLst>
              <a:ext uri="{FF2B5EF4-FFF2-40B4-BE49-F238E27FC236}">
                <a16:creationId xmlns:a16="http://schemas.microsoft.com/office/drawing/2014/main" id="{D11E899E-0E44-6947-A05C-CD99A1631BAD}"/>
              </a:ext>
            </a:extLst>
          </p:cNvPr>
          <p:cNvSpPr/>
          <p:nvPr userDrawn="1"/>
        </p:nvSpPr>
        <p:spPr>
          <a:xfrm rot="-5400000">
            <a:off x="3031040" y="1632055"/>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7" name="Tasakylkinen kolmio 27">
            <a:extLst>
              <a:ext uri="{FF2B5EF4-FFF2-40B4-BE49-F238E27FC236}">
                <a16:creationId xmlns:a16="http://schemas.microsoft.com/office/drawing/2014/main" id="{EF9CC324-547A-CB4C-AEB4-2C94B9274E5B}"/>
              </a:ext>
            </a:extLst>
          </p:cNvPr>
          <p:cNvSpPr/>
          <p:nvPr userDrawn="1"/>
        </p:nvSpPr>
        <p:spPr>
          <a:xfrm rot="-54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70000"/>
              </a:lnSpc>
              <a:spcBef>
                <a:spcPts val="0"/>
              </a:spcBef>
              <a:spcAft>
                <a:spcPts val="0"/>
              </a:spcAft>
              <a:buSzPts val="3600"/>
              <a:buNone/>
              <a:defRPr sz="5200" b="1" i="0" baseline="0">
                <a:latin typeface="Source Sans Pro" panose="020B0503030403020204" pitchFamily="34" charset="0"/>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extLst>
      <p:ext uri="{BB962C8B-B14F-4D97-AF65-F5344CB8AC3E}">
        <p14:creationId xmlns:p14="http://schemas.microsoft.com/office/powerpoint/2010/main" val="36359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chemeClr val="accent5"/>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70000"/>
              </a:lnSpc>
              <a:spcBef>
                <a:spcPts val="0"/>
              </a:spcBef>
              <a:spcAft>
                <a:spcPts val="0"/>
              </a:spcAft>
              <a:buSzPts val="3600"/>
              <a:buNone/>
              <a:defRPr sz="5200" b="1" i="0">
                <a:latin typeface="Source Sans Pro" panose="020B0503030403020204" pitchFamily="34" charset="0"/>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extLst>
      <p:ext uri="{BB962C8B-B14F-4D97-AF65-F5344CB8AC3E}">
        <p14:creationId xmlns:p14="http://schemas.microsoft.com/office/powerpoint/2010/main" val="334276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0" i="0">
                <a:latin typeface="Source Sans Pro" panose="020B0503030403020204" pitchFamily="34"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b="0" i="0">
                <a:latin typeface="Source Sans Pro" panose="020B0503030403020204" pitchFamily="34" charset="0"/>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b="0" i="0">
                <a:latin typeface="Source Sans Pro" panose="020B0503030403020204" pitchFamily="34" charset="0"/>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fi" smtClean="0"/>
              <a:pPr/>
              <a:t>‹#›</a:t>
            </a:fld>
            <a:endParaRPr lang="fi"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5" r:id="rId3"/>
    <p:sldLayoutId id="2147483650" r:id="rId4"/>
    <p:sldLayoutId id="2147483662" r:id="rId5"/>
    <p:sldLayoutId id="2147483664" r:id="rId6"/>
    <p:sldLayoutId id="2147483661" r:id="rId7"/>
    <p:sldLayoutId id="2147483663"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30" name="Tasakylkinen kolmio 27">
            <a:extLst>
              <a:ext uri="{FF2B5EF4-FFF2-40B4-BE49-F238E27FC236}">
                <a16:creationId xmlns:a16="http://schemas.microsoft.com/office/drawing/2014/main" id="{C7E82D1F-8274-3047-AF14-EE6281F70506}"/>
              </a:ext>
            </a:extLst>
          </p:cNvPr>
          <p:cNvSpPr/>
          <p:nvPr/>
        </p:nvSpPr>
        <p:spPr>
          <a:xfrm rot="-5400000">
            <a:off x="2831818"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32" name="Tasakylkinen kolmio 27">
            <a:extLst>
              <a:ext uri="{FF2B5EF4-FFF2-40B4-BE49-F238E27FC236}">
                <a16:creationId xmlns:a16="http://schemas.microsoft.com/office/drawing/2014/main" id="{3A9AE189-352D-3C47-9252-757D73EB3470}"/>
              </a:ext>
            </a:extLst>
          </p:cNvPr>
          <p:cNvSpPr/>
          <p:nvPr/>
        </p:nvSpPr>
        <p:spPr>
          <a:xfrm rot="-5400000">
            <a:off x="4634618"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8" name="Tasakylkinen kolmio 27">
            <a:extLst>
              <a:ext uri="{FF2B5EF4-FFF2-40B4-BE49-F238E27FC236}">
                <a16:creationId xmlns:a16="http://schemas.microsoft.com/office/drawing/2014/main" id="{AC90518A-30A9-43AE-8658-5BCDB1E67B14}"/>
              </a:ext>
            </a:extLst>
          </p:cNvPr>
          <p:cNvSpPr/>
          <p:nvPr/>
        </p:nvSpPr>
        <p:spPr>
          <a:xfrm rot="-5400000">
            <a:off x="1930417" y="1632055"/>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59" name="Google Shape;59;p14"/>
          <p:cNvSpPr txBox="1">
            <a:spLocks noGrp="1"/>
          </p:cNvSpPr>
          <p:nvPr>
            <p:ph type="ctrTitle"/>
          </p:nvPr>
        </p:nvSpPr>
        <p:spPr>
          <a:xfrm>
            <a:off x="530188" y="2368033"/>
            <a:ext cx="7165180" cy="1981107"/>
          </a:xfrm>
          <a:prstGeom prst="rect">
            <a:avLst/>
          </a:prstGeom>
          <a:noFill/>
          <a:ln>
            <a:noFill/>
          </a:ln>
        </p:spPr>
        <p:txBody>
          <a:bodyPr spcFirstLastPara="1" wrap="square" lIns="91425" tIns="91425" rIns="91425" bIns="91425" anchor="t" anchorCtr="0">
            <a:noAutofit/>
          </a:bodyPr>
          <a:lstStyle/>
          <a:p>
            <a:pPr lvl="0" algn="l">
              <a:lnSpc>
                <a:spcPct val="70000"/>
              </a:lnSpc>
            </a:pPr>
            <a:r>
              <a:rPr lang="fi" sz="8400" dirty="0">
                <a:solidFill>
                  <a:schemeClr val="tx1"/>
                </a:solidFill>
                <a:ea typeface="Roboto"/>
                <a:cs typeface="Roboto"/>
                <a:sym typeface="Roboto"/>
              </a:rPr>
              <a:t>TULE­VAISUUS­KUVAA</a:t>
            </a:r>
            <a:endParaRPr sz="8400" dirty="0">
              <a:solidFill>
                <a:schemeClr val="tx1"/>
              </a:solidFill>
              <a:latin typeface="Source Sans Pro" panose="020B0503030403020204" pitchFamily="34" charset="0"/>
              <a:ea typeface="Roboto"/>
              <a:cs typeface="Roboto"/>
              <a:sym typeface="Roboto"/>
            </a:endParaRPr>
          </a:p>
        </p:txBody>
      </p:sp>
      <p:sp>
        <p:nvSpPr>
          <p:cNvPr id="8" name="Tekstiruutu 7">
            <a:extLst>
              <a:ext uri="{FF2B5EF4-FFF2-40B4-BE49-F238E27FC236}">
                <a16:creationId xmlns:a16="http://schemas.microsoft.com/office/drawing/2014/main" id="{4DF9C8AC-5A2B-E348-A6D8-F71B9D45BFD5}"/>
              </a:ext>
            </a:extLst>
          </p:cNvPr>
          <p:cNvSpPr txBox="1"/>
          <p:nvPr/>
        </p:nvSpPr>
        <p:spPr>
          <a:xfrm>
            <a:off x="504313" y="549185"/>
            <a:ext cx="6285176" cy="400110"/>
          </a:xfrm>
          <a:prstGeom prst="rect">
            <a:avLst/>
          </a:prstGeom>
          <a:noFill/>
        </p:spPr>
        <p:txBody>
          <a:bodyPr wrap="square" rtlCol="0">
            <a:spAutoFit/>
          </a:bodyPr>
          <a:lstStyle/>
          <a:p>
            <a:r>
              <a:rPr lang="fi" sz="2000" dirty="0">
                <a:latin typeface="Source Sans Pro ExtraLight" panose="020B0303030403020204" pitchFamily="34" charset="0"/>
                <a:ea typeface="Roboto"/>
                <a:cs typeface="Roboto"/>
                <a:sym typeface="Roboto"/>
              </a:rPr>
              <a:t>ETELÄ-KARJALA </a:t>
            </a:r>
            <a:r>
              <a:rPr lang="fi" sz="2000" dirty="0">
                <a:solidFill>
                  <a:schemeClr val="accent1"/>
                </a:solidFill>
                <a:latin typeface="Source Sans Pro ExtraLight" panose="020B0303030403020204" pitchFamily="34" charset="0"/>
                <a:ea typeface="Roboto"/>
                <a:cs typeface="Roboto"/>
                <a:sym typeface="Roboto"/>
              </a:rPr>
              <a:t>2040</a:t>
            </a:r>
            <a:endParaRPr lang="fi-FI" sz="2000">
              <a:solidFill>
                <a:schemeClr val="accent1"/>
              </a:solidFill>
              <a:latin typeface="Source Sans Pro ExtraLight" panose="020B0303030403020204" pitchFamily="34" charset="0"/>
            </a:endParaRPr>
          </a:p>
        </p:txBody>
      </p:sp>
      <p:sp>
        <p:nvSpPr>
          <p:cNvPr id="12" name="Tekstiruutu 11">
            <a:extLst>
              <a:ext uri="{FF2B5EF4-FFF2-40B4-BE49-F238E27FC236}">
                <a16:creationId xmlns:a16="http://schemas.microsoft.com/office/drawing/2014/main" id="{99C3ECB6-0C79-4142-8226-0EFAAB11ED8E}"/>
              </a:ext>
            </a:extLst>
          </p:cNvPr>
          <p:cNvSpPr txBox="1"/>
          <p:nvPr/>
        </p:nvSpPr>
        <p:spPr>
          <a:xfrm>
            <a:off x="476706" y="1034761"/>
            <a:ext cx="6312783" cy="1333271"/>
          </a:xfrm>
          <a:prstGeom prst="rect">
            <a:avLst/>
          </a:prstGeom>
          <a:noFill/>
        </p:spPr>
        <p:txBody>
          <a:bodyPr wrap="square" rtlCol="0">
            <a:noAutofit/>
          </a:bodyPr>
          <a:lstStyle/>
          <a:p>
            <a:pPr>
              <a:lnSpc>
                <a:spcPct val="80000"/>
              </a:lnSpc>
            </a:pPr>
            <a:r>
              <a:rPr lang="fi-FI" sz="5200" dirty="0">
                <a:solidFill>
                  <a:schemeClr val="tx1"/>
                </a:solidFill>
                <a:latin typeface="Source Sans Pro" panose="020B0503030403020204" pitchFamily="34" charset="0"/>
              </a:rPr>
              <a:t>NELJÄ VAIHTOEHTOISTA</a:t>
            </a:r>
          </a:p>
        </p:txBody>
      </p:sp>
      <p:sp>
        <p:nvSpPr>
          <p:cNvPr id="60" name="Google Shape;60;p14"/>
          <p:cNvSpPr txBox="1">
            <a:spLocks noGrp="1"/>
          </p:cNvSpPr>
          <p:nvPr>
            <p:ph type="subTitle" idx="1"/>
          </p:nvPr>
        </p:nvSpPr>
        <p:spPr>
          <a:xfrm>
            <a:off x="585400" y="4261407"/>
            <a:ext cx="7109959" cy="44659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i" sz="1300" dirty="0">
                <a:ea typeface="Roboto"/>
                <a:cs typeface="Roboto"/>
                <a:sym typeface="Roboto"/>
              </a:rPr>
              <a:t>Henrika Ruokonen, Ilppo Soininvaara, Janne Antikainen MDI</a:t>
            </a:r>
            <a:endParaRPr sz="1300" dirty="0">
              <a:ea typeface="Roboto"/>
              <a:cs typeface="Roboto"/>
              <a:sym typeface="Roboto"/>
            </a:endParaRPr>
          </a:p>
          <a:p>
            <a:pPr marL="0" lvl="0" indent="0" algn="ctr" rtl="0">
              <a:lnSpc>
                <a:spcPct val="100000"/>
              </a:lnSpc>
              <a:spcBef>
                <a:spcPts val="0"/>
              </a:spcBef>
              <a:spcAft>
                <a:spcPts val="0"/>
              </a:spcAft>
              <a:buSzPts val="2800"/>
              <a:buNone/>
            </a:pPr>
            <a:endParaRPr dirty="0">
              <a:latin typeface="Source Sans Pro" panose="020B0503030403020204" pitchFamily="34" charset="0"/>
              <a:ea typeface="Roboto"/>
              <a:cs typeface="Roboto"/>
              <a:sym typeface="Roboto"/>
            </a:endParaRPr>
          </a:p>
        </p:txBody>
      </p:sp>
      <p:grpSp>
        <p:nvGrpSpPr>
          <p:cNvPr id="2" name="Ryhmä 1">
            <a:extLst>
              <a:ext uri="{FF2B5EF4-FFF2-40B4-BE49-F238E27FC236}">
                <a16:creationId xmlns:a16="http://schemas.microsoft.com/office/drawing/2014/main" id="{BBEBD82D-0F7D-C045-BA26-8A826C8ED434}"/>
              </a:ext>
            </a:extLst>
          </p:cNvPr>
          <p:cNvGrpSpPr/>
          <p:nvPr/>
        </p:nvGrpSpPr>
        <p:grpSpPr>
          <a:xfrm>
            <a:off x="7270946" y="3819972"/>
            <a:ext cx="1590737" cy="1104494"/>
            <a:chOff x="7492261" y="3973862"/>
            <a:chExt cx="1258324" cy="873690"/>
          </a:xfrm>
        </p:grpSpPr>
        <p:pic>
          <p:nvPicPr>
            <p:cNvPr id="5" name="Kuva 4">
              <a:extLst>
                <a:ext uri="{FF2B5EF4-FFF2-40B4-BE49-F238E27FC236}">
                  <a16:creationId xmlns:a16="http://schemas.microsoft.com/office/drawing/2014/main" id="{03311A05-C8FA-8545-9C40-9DE40FF4885B}"/>
                </a:ext>
              </a:extLst>
            </p:cNvPr>
            <p:cNvPicPr>
              <a:picLocks noChangeAspect="1"/>
            </p:cNvPicPr>
            <p:nvPr/>
          </p:nvPicPr>
          <p:blipFill>
            <a:blip r:embed="rId3"/>
            <a:stretch>
              <a:fillRect/>
            </a:stretch>
          </p:blipFill>
          <p:spPr>
            <a:xfrm>
              <a:off x="7492261" y="3973862"/>
              <a:ext cx="628485" cy="873690"/>
            </a:xfrm>
            <a:prstGeom prst="rect">
              <a:avLst/>
            </a:prstGeom>
          </p:spPr>
        </p:pic>
        <p:pic>
          <p:nvPicPr>
            <p:cNvPr id="24" name="Kuva 23">
              <a:extLst>
                <a:ext uri="{FF2B5EF4-FFF2-40B4-BE49-F238E27FC236}">
                  <a16:creationId xmlns:a16="http://schemas.microsoft.com/office/drawing/2014/main" id="{44784444-0345-044F-98B4-09615E4ABA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0312" y="4142739"/>
              <a:ext cx="360273" cy="495375"/>
            </a:xfrm>
            <a:prstGeom prst="rect">
              <a:avLst/>
            </a:prstGeom>
          </p:spPr>
        </p:pic>
      </p:grpSp>
      <p:sp>
        <p:nvSpPr>
          <p:cNvPr id="31" name="Tasakylkinen kolmio 27">
            <a:extLst>
              <a:ext uri="{FF2B5EF4-FFF2-40B4-BE49-F238E27FC236}">
                <a16:creationId xmlns:a16="http://schemas.microsoft.com/office/drawing/2014/main" id="{6211AC03-F5F9-624A-9E0A-A0E20BEC0E20}"/>
              </a:ext>
            </a:extLst>
          </p:cNvPr>
          <p:cNvSpPr/>
          <p:nvPr/>
        </p:nvSpPr>
        <p:spPr>
          <a:xfrm rot="-5400000">
            <a:off x="3733216"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alpha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aphicFrame>
        <p:nvGraphicFramePr>
          <p:cNvPr id="109" name="Google Shape;109;p22"/>
          <p:cNvGraphicFramePr/>
          <p:nvPr>
            <p:extLst>
              <p:ext uri="{D42A27DB-BD31-4B8C-83A1-F6EECF244321}">
                <p14:modId xmlns:p14="http://schemas.microsoft.com/office/powerpoint/2010/main" val="3410230556"/>
              </p:ext>
            </p:extLst>
          </p:nvPr>
        </p:nvGraphicFramePr>
        <p:xfrm>
          <a:off x="443750" y="826938"/>
          <a:ext cx="8256500" cy="4029225"/>
        </p:xfrm>
        <a:graphic>
          <a:graphicData uri="http://schemas.openxmlformats.org/drawingml/2006/table">
            <a:tbl>
              <a:tblPr bandRow="1">
                <a:noFill/>
                <a:tableStyleId>{F071D0AF-3FB7-492E-BD7A-06FD4B022C9B}</a:tableStyleId>
              </a:tblPr>
              <a:tblGrid>
                <a:gridCol w="1440000">
                  <a:extLst>
                    <a:ext uri="{9D8B030D-6E8A-4147-A177-3AD203B41FA5}">
                      <a16:colId xmlns:a16="http://schemas.microsoft.com/office/drawing/2014/main" val="20000"/>
                    </a:ext>
                  </a:extLst>
                </a:gridCol>
                <a:gridCol w="1704125">
                  <a:extLst>
                    <a:ext uri="{9D8B030D-6E8A-4147-A177-3AD203B41FA5}">
                      <a16:colId xmlns:a16="http://schemas.microsoft.com/office/drawing/2014/main" val="20001"/>
                    </a:ext>
                  </a:extLst>
                </a:gridCol>
                <a:gridCol w="1704125">
                  <a:extLst>
                    <a:ext uri="{9D8B030D-6E8A-4147-A177-3AD203B41FA5}">
                      <a16:colId xmlns:a16="http://schemas.microsoft.com/office/drawing/2014/main" val="20002"/>
                    </a:ext>
                  </a:extLst>
                </a:gridCol>
                <a:gridCol w="1704125">
                  <a:extLst>
                    <a:ext uri="{9D8B030D-6E8A-4147-A177-3AD203B41FA5}">
                      <a16:colId xmlns:a16="http://schemas.microsoft.com/office/drawing/2014/main" val="20003"/>
                    </a:ext>
                  </a:extLst>
                </a:gridCol>
                <a:gridCol w="1704125">
                  <a:extLst>
                    <a:ext uri="{9D8B030D-6E8A-4147-A177-3AD203B41FA5}">
                      <a16:colId xmlns:a16="http://schemas.microsoft.com/office/drawing/2014/main" val="20004"/>
                    </a:ext>
                  </a:extLst>
                </a:gridCol>
              </a:tblGrid>
              <a:tr h="443625">
                <a:tc>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latin typeface="Source Sans Pro" panose="020B0503030403020204" pitchFamily="34" charset="0"/>
                        <a:ea typeface="Roboto"/>
                        <a:cs typeface="Roboto"/>
                        <a:sym typeface="Roboto"/>
                      </a:endParaRPr>
                    </a:p>
                  </a:txBody>
                  <a:tcPr marL="91425" marR="91425" marT="91425" marB="91425"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i="0" u="none" strike="noStrike" cap="none" dirty="0">
                          <a:latin typeface="Source Sans Pro" panose="020B0503030403020204" pitchFamily="34" charset="0"/>
                          <a:ea typeface="Roboto"/>
                          <a:cs typeface="Roboto"/>
                          <a:sym typeface="Roboto"/>
                        </a:rPr>
                        <a:t>Kurjimus</a:t>
                      </a:r>
                      <a:endParaRPr sz="1400" b="1" i="0" u="none" strike="noStrike" cap="none" dirty="0">
                        <a:latin typeface="Source Sans Pro" panose="020B0503030403020204" pitchFamily="34" charset="0"/>
                        <a:ea typeface="Roboto"/>
                        <a:cs typeface="Roboto"/>
                        <a:sym typeface="Roboto"/>
                      </a:endParaRPr>
                    </a:p>
                  </a:txBody>
                  <a:tcPr marL="360000" marR="91425" marT="91425" marB="91425"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fi" sz="1400" b="1" i="0" u="none" strike="noStrike" cap="none" dirty="0">
                          <a:latin typeface="Source Sans Pro" panose="020B0503030403020204" pitchFamily="34" charset="0"/>
                          <a:ea typeface="Roboto"/>
                          <a:cs typeface="Roboto"/>
                          <a:sym typeface="Roboto"/>
                        </a:rPr>
                        <a:t>Käperrys</a:t>
                      </a:r>
                      <a:endParaRPr sz="1400" b="1" i="0" u="none" strike="noStrike" cap="none" dirty="0">
                        <a:latin typeface="Source Sans Pro" panose="020B0503030403020204" pitchFamily="34" charset="0"/>
                        <a:ea typeface="Roboto"/>
                        <a:cs typeface="Roboto"/>
                        <a:sym typeface="Roboto"/>
                      </a:endParaRPr>
                    </a:p>
                  </a:txBody>
                  <a:tcPr marL="324000"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fi" sz="1400" b="1" i="0" dirty="0">
                          <a:latin typeface="Source Sans Pro" panose="020B0503030403020204" pitchFamily="34" charset="0"/>
                          <a:ea typeface="Roboto"/>
                          <a:cs typeface="Roboto"/>
                          <a:sym typeface="Roboto"/>
                        </a:rPr>
                        <a:t>Kohennus</a:t>
                      </a:r>
                      <a:endParaRPr sz="1400" b="1" i="0" u="none" strike="noStrike" cap="none" dirty="0">
                        <a:latin typeface="Source Sans Pro" panose="020B0503030403020204" pitchFamily="34" charset="0"/>
                        <a:ea typeface="Roboto"/>
                        <a:cs typeface="Roboto"/>
                        <a:sym typeface="Roboto"/>
                      </a:endParaRPr>
                    </a:p>
                  </a:txBody>
                  <a:tcPr marL="288000"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fi" sz="1400" b="1" i="0" u="none" strike="noStrike" cap="none" dirty="0">
                          <a:latin typeface="Source Sans Pro" panose="020B0503030403020204" pitchFamily="34" charset="0"/>
                          <a:ea typeface="Roboto"/>
                          <a:cs typeface="Roboto"/>
                          <a:sym typeface="Roboto"/>
                        </a:rPr>
                        <a:t>Karsta</a:t>
                      </a:r>
                      <a:endParaRPr sz="1400" b="1" i="0" u="none" strike="noStrike" cap="none" dirty="0">
                        <a:latin typeface="Source Sans Pro" panose="020B0503030403020204" pitchFamily="34" charset="0"/>
                        <a:ea typeface="Roboto"/>
                        <a:cs typeface="Roboto"/>
                        <a:sym typeface="Roboto"/>
                      </a:endParaRPr>
                    </a:p>
                  </a:txBody>
                  <a:tcPr marL="396000" marR="91425" marT="91425" marB="91425" anchor="ct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0"/>
                  </a:ext>
                </a:extLst>
              </a:tr>
              <a:tr h="1195200">
                <a:tc>
                  <a:txBody>
                    <a:bodyPr/>
                    <a:lstStyle/>
                    <a:p>
                      <a:pPr marL="0" marR="0" lvl="0" indent="0" algn="l" rtl="0">
                        <a:lnSpc>
                          <a:spcPct val="90000"/>
                        </a:lnSpc>
                        <a:spcBef>
                          <a:spcPts val="0"/>
                        </a:spcBef>
                        <a:spcAft>
                          <a:spcPts val="300"/>
                        </a:spcAft>
                        <a:buClr>
                          <a:srgbClr val="000000"/>
                        </a:buClr>
                        <a:buSzPts val="1400"/>
                        <a:buFont typeface="Arial"/>
                        <a:buNone/>
                      </a:pPr>
                      <a:r>
                        <a:rPr lang="fi" sz="2000" b="1" i="0" u="none" strike="noStrike" cap="none" dirty="0">
                          <a:latin typeface="Source Sans Pro" panose="020B0503030403020204" pitchFamily="34" charset="0"/>
                          <a:ea typeface="Roboto"/>
                          <a:cs typeface="Roboto"/>
                          <a:sym typeface="Roboto"/>
                        </a:rPr>
                        <a:t>Globaali /</a:t>
                      </a:r>
                      <a:br>
                        <a:rPr lang="fi" sz="2000" b="1" i="0" u="none" strike="noStrike" cap="none" dirty="0">
                          <a:latin typeface="Source Sans Pro" panose="020B0503030403020204" pitchFamily="34" charset="0"/>
                          <a:ea typeface="Roboto"/>
                          <a:cs typeface="Roboto"/>
                          <a:sym typeface="Roboto"/>
                        </a:rPr>
                      </a:br>
                      <a:r>
                        <a:rPr lang="fi" sz="2000" b="1" i="0" u="none" strike="noStrike" cap="none" dirty="0">
                          <a:latin typeface="Source Sans Pro" panose="020B0503030403020204" pitchFamily="34" charset="0"/>
                          <a:ea typeface="Roboto"/>
                          <a:cs typeface="Roboto"/>
                          <a:sym typeface="Roboto"/>
                        </a:rPr>
                        <a:t>EU-taso / Venäjä</a:t>
                      </a:r>
                      <a:endParaRPr sz="2000" b="1" i="0" u="none" strike="noStrike" cap="none" dirty="0">
                        <a:latin typeface="Source Sans Pro" panose="020B0503030403020204" pitchFamily="34" charset="0"/>
                        <a:ea typeface="Roboto"/>
                        <a:cs typeface="Roboto"/>
                        <a:sym typeface="Roboto"/>
                      </a:endParaRPr>
                    </a:p>
                  </a:txBody>
                  <a:tcPr marL="91425" marR="91425" marT="91425" marB="91425"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Alueet jakautuvat voittajiin ja häviäjiin; EU:n aluepolitiikka suosii huippuklustereita. Aluekehittämi­sessä ihannoidaan kilpailukykyä, kasautumisetuja ja luovaa tietotyötä. Venäjällä kehitys on jatkunut totutunlaisena </a:t>
                      </a:r>
                      <a:r>
                        <a:rPr lang="fi" sz="800" b="0" i="0" u="none" strike="noStrike" cap="none">
                          <a:latin typeface="Source Sans Pro" panose="020B0503030403020204" pitchFamily="34" charset="0"/>
                          <a:ea typeface="Roboto"/>
                          <a:cs typeface="Roboto"/>
                          <a:sym typeface="Roboto"/>
                        </a:rPr>
                        <a:t>ilman yllättäviä </a:t>
                      </a:r>
                      <a:r>
                        <a:rPr lang="fi" sz="800" b="0" i="0" u="none" strike="noStrike" cap="none" dirty="0">
                          <a:latin typeface="Source Sans Pro" panose="020B0503030403020204" pitchFamily="34" charset="0"/>
                          <a:ea typeface="Roboto"/>
                          <a:cs typeface="Roboto"/>
                          <a:sym typeface="Roboto"/>
                        </a:rPr>
                        <a:t>kuohuntoja.</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Alueiden renessanssi. Paikkariippumattomuus mahdollistaa kiinnittymisen mieluisiin paikkoihin ja paluun kotiseuduille. Yhteiskuntien polarisaatio heikentää EU:n toimivuutta. </a:t>
                      </a:r>
                      <a:r>
                        <a:rPr lang="fi-FI" sz="800" b="0" i="0" u="none" strike="noStrike" cap="none" dirty="0">
                          <a:latin typeface="Source Sans Pro" panose="020B0503030403020204" pitchFamily="34" charset="0"/>
                          <a:ea typeface="Roboto"/>
                          <a:cs typeface="Roboto"/>
                          <a:sym typeface="Roboto"/>
                        </a:rPr>
                        <a:t>Sisäpoliittinen kuohunta Venäjällä kiihtyy.</a:t>
                      </a:r>
                      <a:endParaRPr sz="800" b="0" i="0" u="none" strike="noStrike" cap="none" dirty="0">
                        <a:highlight>
                          <a:srgbClr val="FFFF00"/>
                        </a:highlight>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Teknologinen kilpailu kiristyy. Paikkariippumattomuus toisaalta etenee, toisaalta merkityksellisten paikkojen ja seutujen tunnearvo ja elämäntapojen erot korostuvat. </a:t>
                      </a:r>
                      <a:r>
                        <a:rPr lang="fi-FI" sz="800" b="0" i="0" u="none" strike="noStrike" cap="none" dirty="0">
                          <a:latin typeface="Source Sans Pro" panose="020B0503030403020204" pitchFamily="34" charset="0"/>
                          <a:ea typeface="Roboto"/>
                          <a:cs typeface="Roboto"/>
                          <a:sym typeface="Roboto"/>
                        </a:rPr>
                        <a:t>Varovainen usko Venäjän maltilliseen kehitykseen ja avautumiseen.</a:t>
                      </a:r>
                      <a:endParaRPr sz="800" b="0" i="0" u="none" strike="noStrike" cap="none" dirty="0">
                        <a:highlight>
                          <a:srgbClr val="FFFF00"/>
                        </a:highlight>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Globaalin politiikan kriisi; kykene­mättömyys dialogiin, ilmaston­muutoksen torjuntaan ja maail­mankaupan sääntöjen kunnioit­tamiseen. Kyyninen maailma. </a:t>
                      </a:r>
                      <a:r>
                        <a:rPr lang="fi-FI" sz="800" b="0" i="0" u="none" strike="noStrike" cap="none" dirty="0">
                          <a:latin typeface="Source Sans Pro" panose="020B0503030403020204" pitchFamily="34" charset="0"/>
                          <a:ea typeface="Roboto"/>
                          <a:cs typeface="Roboto"/>
                          <a:sym typeface="Roboto"/>
                        </a:rPr>
                        <a:t>Suurvaltapolitiikan jännitteet ja Venäjän sisäinen epävakaus vaikuttavat maailman </a:t>
                      </a:r>
                      <a:r>
                        <a:rPr lang="fi-FI" sz="800" b="0" i="0" u="none" strike="noStrike" cap="none" dirty="0" err="1">
                          <a:latin typeface="Source Sans Pro" panose="020B0503030403020204" pitchFamily="34" charset="0"/>
                          <a:ea typeface="Roboto"/>
                          <a:cs typeface="Roboto"/>
                          <a:sym typeface="Roboto"/>
                        </a:rPr>
                        <a:t>markinnoilla</a:t>
                      </a:r>
                      <a:r>
                        <a:rPr lang="fi-FI" sz="800" b="0" i="0" u="none" strike="noStrike" cap="none" dirty="0">
                          <a:latin typeface="Source Sans Pro" panose="020B0503030403020204" pitchFamily="34" charset="0"/>
                          <a:ea typeface="Roboto"/>
                          <a:cs typeface="Roboto"/>
                          <a:sym typeface="Roboto"/>
                        </a:rPr>
                        <a:t>.</a:t>
                      </a:r>
                      <a:endParaRPr sz="800" b="0" i="0" u="none" strike="noStrike" cap="none" dirty="0">
                        <a:highlight>
                          <a:srgbClr val="FFFF00"/>
                        </a:highlight>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195200">
                <a:tc>
                  <a:txBody>
                    <a:bodyPr/>
                    <a:lstStyle/>
                    <a:p>
                      <a:pPr marL="0" marR="0" lvl="0" indent="0" algn="l" rtl="0">
                        <a:lnSpc>
                          <a:spcPct val="100000"/>
                        </a:lnSpc>
                        <a:spcBef>
                          <a:spcPts val="0"/>
                        </a:spcBef>
                        <a:spcAft>
                          <a:spcPts val="300"/>
                        </a:spcAft>
                        <a:buClr>
                          <a:srgbClr val="000000"/>
                        </a:buClr>
                        <a:buSzPts val="1400"/>
                        <a:buFont typeface="Arial"/>
                        <a:buNone/>
                      </a:pPr>
                      <a:r>
                        <a:rPr lang="fi" sz="2000" b="1" i="0" u="none" strike="noStrike" cap="none" dirty="0">
                          <a:latin typeface="Source Sans Pro" panose="020B0503030403020204" pitchFamily="34" charset="0"/>
                          <a:ea typeface="Roboto"/>
                          <a:cs typeface="Roboto"/>
                          <a:sym typeface="Roboto"/>
                        </a:rPr>
                        <a:t>Suomi</a:t>
                      </a:r>
                      <a:endParaRPr sz="2000" b="1" i="0" u="none" strike="noStrike" cap="none" dirty="0">
                        <a:latin typeface="Source Sans Pro" panose="020B0503030403020204" pitchFamily="34" charset="0"/>
                        <a:ea typeface="Roboto"/>
                        <a:cs typeface="Roboto"/>
                        <a:sym typeface="Roboto"/>
                      </a:endParaRPr>
                    </a:p>
                  </a:txBody>
                  <a:tcPr marL="91425" marR="91425" marT="91425" marB="91425"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Voimakas ylhäältä johdettu keskit­täminen tai keskittyvän kehityksen salliminen. Metropoli-Suomi jyrää muun Suomen alleen. Korkea­kouluverkkoa supistetaan ja keskitetään.</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Pieni kaupungistuminen: eläviä ja vetovoimaisia keskuksia kaikissa maakunnissa, kyläyhteisöjen uusi tuleminen. Elämänpiirit kaven­tuvat, ja vastakkainasettelu eri ryhmien välillä kiihtyy. Heimou­tuminen samanmielisten joukkioihin somessa ja livenä.</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Eriytyvä aluekehitys jatkuu. Metropoliseudut kasvavat, mutta saavat voimakkaan kilpailijan teknologisesti edistyneistä maa­kunnista. Kaikki maakunnat eivät pärjää yhtä hyvin, mikä korostaa menestyjien asemaa.</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Suomi kipuilee osana EU:n poh­joista liittoumaa, ja pyrkii edis­tämään kansainvälisten sopimus­ten kunnioittamista, laihoin tulok­sin. Suomi on kuin Etelä-Karjala: reuna-alueen pärjääjä, joka luottaa sopeutumiskykyynsä.</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r h="1195200">
                <a:tc>
                  <a:txBody>
                    <a:bodyPr/>
                    <a:lstStyle/>
                    <a:p>
                      <a:pPr marL="0" marR="0" lvl="0" indent="0" algn="l" rtl="0">
                        <a:lnSpc>
                          <a:spcPct val="90000"/>
                        </a:lnSpc>
                        <a:spcBef>
                          <a:spcPts val="0"/>
                        </a:spcBef>
                        <a:spcAft>
                          <a:spcPts val="300"/>
                        </a:spcAft>
                        <a:buClr>
                          <a:srgbClr val="000000"/>
                        </a:buClr>
                        <a:buSzPts val="1400"/>
                        <a:buFont typeface="Arial"/>
                        <a:buNone/>
                      </a:pPr>
                      <a:r>
                        <a:rPr lang="fi" sz="2000" b="1" i="0" u="none" strike="noStrike" cap="none" dirty="0">
                          <a:latin typeface="Source Sans Pro" panose="020B0503030403020204" pitchFamily="34" charset="0"/>
                          <a:ea typeface="Roboto"/>
                          <a:cs typeface="Roboto"/>
                          <a:sym typeface="Roboto"/>
                        </a:rPr>
                        <a:t>Etelä-</a:t>
                      </a:r>
                      <a:br>
                        <a:rPr lang="fi" sz="2000" b="1" i="0" u="none" strike="noStrike" cap="none" dirty="0">
                          <a:latin typeface="Source Sans Pro" panose="020B0503030403020204" pitchFamily="34" charset="0"/>
                          <a:ea typeface="Roboto"/>
                          <a:cs typeface="Roboto"/>
                          <a:sym typeface="Roboto"/>
                        </a:rPr>
                      </a:br>
                      <a:r>
                        <a:rPr lang="fi" sz="2000" b="1" i="0" u="none" strike="noStrike" cap="none" dirty="0">
                          <a:latin typeface="Source Sans Pro" panose="020B0503030403020204" pitchFamily="34" charset="0"/>
                          <a:ea typeface="Roboto"/>
                          <a:cs typeface="Roboto"/>
                          <a:sym typeface="Roboto"/>
                        </a:rPr>
                        <a:t>Karjala</a:t>
                      </a:r>
                      <a:endParaRPr sz="2000" b="1" i="0" u="none" strike="noStrike" cap="none" dirty="0">
                        <a:latin typeface="Source Sans Pro" panose="020B0503030403020204" pitchFamily="34" charset="0"/>
                        <a:ea typeface="Roboto"/>
                        <a:cs typeface="Roboto"/>
                        <a:sym typeface="Roboto"/>
                      </a:endParaRPr>
                    </a:p>
                  </a:txBody>
                  <a:tcPr marL="91425" marR="91425" marT="91425" marB="91425"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Etelä-Karjala ei pärjää kilpailussa, vaan vetovoimaisemmat alueet imuroivat nuoret opiskelemaan muualle. Koko Suomen tasolla Etelä-Karjala on yksi häviäjistä.</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00000"/>
                        </a:lnSpc>
                        <a:spcBef>
                          <a:spcPts val="0"/>
                        </a:spcBef>
                        <a:spcAft>
                          <a:spcPts val="300"/>
                        </a:spcAft>
                        <a:buClr>
                          <a:srgbClr val="000000"/>
                        </a:buClr>
                        <a:buSzPts val="800"/>
                        <a:buFont typeface="Arial"/>
                        <a:buNone/>
                        <a:tabLst/>
                        <a:defRPr/>
                      </a:pPr>
                      <a:r>
                        <a:rPr lang="fi" sz="800" b="0" i="0" u="none" strike="noStrike" cap="none" dirty="0">
                          <a:latin typeface="Source Sans Pro" panose="020B0503030403020204" pitchFamily="34" charset="0"/>
                          <a:ea typeface="Roboto"/>
                          <a:cs typeface="Roboto"/>
                          <a:sym typeface="Roboto"/>
                        </a:rPr>
                        <a:t>Etelä-Karjala on yksi renessanssin kokevista alueista. </a:t>
                      </a:r>
                      <a:r>
                        <a:rPr lang="fi" sz="800" b="0" i="0" u="none" strike="noStrike" cap="none" dirty="0">
                          <a:solidFill>
                            <a:schemeClr val="dk1"/>
                          </a:solidFill>
                          <a:latin typeface="Source Sans Pro" panose="020B0503030403020204" pitchFamily="34" charset="0"/>
                          <a:ea typeface="Roboto"/>
                          <a:cs typeface="Roboto"/>
                          <a:sym typeface="Roboto"/>
                        </a:rPr>
                        <a:t>Alueen menes</a:t>
                      </a:r>
                      <a:r>
                        <a:rPr lang="fi" sz="800" b="0" i="0" u="none" strike="noStrike" cap="none" dirty="0">
                          <a:latin typeface="Source Sans Pro" panose="020B0503030403020204" pitchFamily="34" charset="0"/>
                          <a:ea typeface="Roboto"/>
                          <a:cs typeface="Roboto"/>
                          <a:sym typeface="Roboto"/>
                        </a:rPr>
                        <a:t>­</a:t>
                      </a:r>
                      <a:r>
                        <a:rPr lang="fi" sz="800" b="0" i="0" u="none" strike="noStrike" cap="none" dirty="0">
                          <a:solidFill>
                            <a:schemeClr val="dk1"/>
                          </a:solidFill>
                          <a:latin typeface="Source Sans Pro" panose="020B0503030403020204" pitchFamily="34" charset="0"/>
                          <a:ea typeface="Roboto"/>
                          <a:cs typeface="Roboto"/>
                          <a:sym typeface="Roboto"/>
                        </a:rPr>
                        <a:t>tys liukuu kuitenkin pitkässä juok</a:t>
                      </a:r>
                      <a:r>
                        <a:rPr lang="fi" sz="800" b="0" i="0" u="none" strike="noStrike" cap="none" dirty="0">
                          <a:latin typeface="Source Sans Pro" panose="020B0503030403020204" pitchFamily="34" charset="0"/>
                          <a:ea typeface="Roboto"/>
                          <a:cs typeface="Roboto"/>
                          <a:sym typeface="Roboto"/>
                        </a:rPr>
                        <a:t>­</a:t>
                      </a:r>
                      <a:r>
                        <a:rPr lang="fi" sz="800" b="0" i="0" u="none" strike="noStrike" cap="none" dirty="0">
                          <a:solidFill>
                            <a:schemeClr val="dk1"/>
                          </a:solidFill>
                          <a:latin typeface="Source Sans Pro" panose="020B0503030403020204" pitchFamily="34" charset="0"/>
                          <a:ea typeface="Roboto"/>
                          <a:cs typeface="Roboto"/>
                          <a:sym typeface="Roboto"/>
                        </a:rPr>
                        <a:t>sussa nurkkakuntaisuuteen, sulkeutuneisuuteen ja sisäiseen vastakkainasetteluun.</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Etelä-Karjala menestyy innovatii­visten korkeakoulujensa myötä. Kehitys on jopa yllättävän nopeaa, ja jopa eräänlainen vauhtisokeus uhkaa. Osa kansalaisista uhkaa jäädä kyydistä.</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30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Eteläkarjalaiset yritykset ja yhteisöt ajelehtivat maailman myllerryk­sissä. Hiljalleen opitaan kuitenkin sopeutumaan muuttuvan maailman olosuhteisiin.</a:t>
                      </a:r>
                      <a:endParaRPr sz="800" b="0"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bl>
          </a:graphicData>
        </a:graphic>
      </p:graphicFrame>
      <p:sp>
        <p:nvSpPr>
          <p:cNvPr id="4" name="Google Shape;102;p21">
            <a:extLst>
              <a:ext uri="{FF2B5EF4-FFF2-40B4-BE49-F238E27FC236}">
                <a16:creationId xmlns:a16="http://schemas.microsoft.com/office/drawing/2014/main" id="{72C194AA-CF21-2345-921D-B8CD66B4A780}"/>
              </a:ext>
            </a:extLst>
          </p:cNvPr>
          <p:cNvSpPr txBox="1">
            <a:spLocks/>
          </p:cNvSpPr>
          <p:nvPr/>
        </p:nvSpPr>
        <p:spPr>
          <a:xfrm>
            <a:off x="622800" y="288000"/>
            <a:ext cx="871709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tabLst>
                <a:tab pos="7910513" algn="r"/>
              </a:tabLst>
            </a:pPr>
            <a:r>
              <a:rPr lang="fi" sz="1200" b="0" dirty="0">
                <a:solidFill>
                  <a:srgbClr val="000000"/>
                </a:solidFill>
                <a:ea typeface="Roboto"/>
                <a:cs typeface="Roboto"/>
                <a:sym typeface="Roboto"/>
              </a:rPr>
              <a:t>YHTEENVETO</a:t>
            </a:r>
            <a:r>
              <a:rPr lang="fi-FI" dirty="0">
                <a:ea typeface="Roboto"/>
                <a:cs typeface="Roboto"/>
                <a:sym typeface="Roboto"/>
              </a:rPr>
              <a:t>	</a:t>
            </a:r>
            <a:r>
              <a:rPr lang="fi" sz="2000" dirty="0">
                <a:ea typeface="Roboto"/>
                <a:cs typeface="Roboto"/>
                <a:sym typeface="Roboto"/>
              </a:rPr>
              <a:t> Skenaariotarkastelu eri aluetasoilla</a:t>
            </a:r>
            <a:endParaRPr lang="fi-FI" sz="2000" dirty="0">
              <a:ea typeface="Roboto"/>
              <a:cs typeface="Roboto"/>
              <a:sym typeface="Roboto"/>
            </a:endParaRPr>
          </a:p>
        </p:txBody>
      </p:sp>
      <p:grpSp>
        <p:nvGrpSpPr>
          <p:cNvPr id="5" name="Ryhmä 4">
            <a:extLst>
              <a:ext uri="{FF2B5EF4-FFF2-40B4-BE49-F238E27FC236}">
                <a16:creationId xmlns:a16="http://schemas.microsoft.com/office/drawing/2014/main" id="{4FFECA00-87CD-EC41-90FE-DD64B7BC8F8E}"/>
              </a:ext>
            </a:extLst>
          </p:cNvPr>
          <p:cNvGrpSpPr/>
          <p:nvPr/>
        </p:nvGrpSpPr>
        <p:grpSpPr>
          <a:xfrm>
            <a:off x="3036293" y="792985"/>
            <a:ext cx="265682" cy="298137"/>
            <a:chOff x="4663091" y="-28"/>
            <a:chExt cx="4583595" cy="5143536"/>
          </a:xfrm>
        </p:grpSpPr>
        <p:sp>
          <p:nvSpPr>
            <p:cNvPr id="6" name="Tasakylkinen kolmio 27">
              <a:extLst>
                <a:ext uri="{FF2B5EF4-FFF2-40B4-BE49-F238E27FC236}">
                  <a16:creationId xmlns:a16="http://schemas.microsoft.com/office/drawing/2014/main" id="{3BD52EE0-4B9A-9742-B33C-EC99BFEDFE70}"/>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7" name="Tasakylkinen kolmio 27">
              <a:extLst>
                <a:ext uri="{FF2B5EF4-FFF2-40B4-BE49-F238E27FC236}">
                  <a16:creationId xmlns:a16="http://schemas.microsoft.com/office/drawing/2014/main" id="{3896188A-1915-1545-A86B-6BC63C29C24F}"/>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8" name="Tasakylkinen kolmio 27">
              <a:extLst>
                <a:ext uri="{FF2B5EF4-FFF2-40B4-BE49-F238E27FC236}">
                  <a16:creationId xmlns:a16="http://schemas.microsoft.com/office/drawing/2014/main" id="{5BAC399C-74EE-D748-824F-369B6913DC85}"/>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9" name="Tasakylkinen kolmio 27">
              <a:extLst>
                <a:ext uri="{FF2B5EF4-FFF2-40B4-BE49-F238E27FC236}">
                  <a16:creationId xmlns:a16="http://schemas.microsoft.com/office/drawing/2014/main" id="{51C9146E-77D9-9E4F-9507-9E18832824A2}"/>
                </a:ext>
              </a:extLst>
            </p:cNvPr>
            <p:cNvSpPr/>
            <p:nvPr/>
          </p:nvSpPr>
          <p:spPr>
            <a:xfrm rot="16200000">
              <a:off x="4833842" y="1632039"/>
              <a:ext cx="5143501" cy="1879384"/>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10" name="Ryhmä 9">
            <a:extLst>
              <a:ext uri="{FF2B5EF4-FFF2-40B4-BE49-F238E27FC236}">
                <a16:creationId xmlns:a16="http://schemas.microsoft.com/office/drawing/2014/main" id="{707C106D-24AC-D641-94F5-5B08784B66D8}"/>
              </a:ext>
            </a:extLst>
          </p:cNvPr>
          <p:cNvGrpSpPr/>
          <p:nvPr/>
        </p:nvGrpSpPr>
        <p:grpSpPr>
          <a:xfrm>
            <a:off x="4745596" y="792985"/>
            <a:ext cx="265674" cy="298129"/>
            <a:chOff x="4071967" y="924527"/>
            <a:chExt cx="265682" cy="298138"/>
          </a:xfrm>
        </p:grpSpPr>
        <p:sp>
          <p:nvSpPr>
            <p:cNvPr id="11" name="Tasakylkinen kolmio 27">
              <a:extLst>
                <a:ext uri="{FF2B5EF4-FFF2-40B4-BE49-F238E27FC236}">
                  <a16:creationId xmlns:a16="http://schemas.microsoft.com/office/drawing/2014/main" id="{379809DC-501F-C741-B911-0D8C64B8F0D9}"/>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2" name="Tasakylkinen kolmio 27">
              <a:extLst>
                <a:ext uri="{FF2B5EF4-FFF2-40B4-BE49-F238E27FC236}">
                  <a16:creationId xmlns:a16="http://schemas.microsoft.com/office/drawing/2014/main" id="{80B19331-4AB3-A242-B37F-66EB3A87A4A3}"/>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3" name="Tasakylkinen kolmio 27">
              <a:extLst>
                <a:ext uri="{FF2B5EF4-FFF2-40B4-BE49-F238E27FC236}">
                  <a16:creationId xmlns:a16="http://schemas.microsoft.com/office/drawing/2014/main" id="{96C6CC25-7ADA-CC41-8B75-602BCDFF7335}"/>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4" name="Tasakylkinen kolmio 27">
              <a:extLst>
                <a:ext uri="{FF2B5EF4-FFF2-40B4-BE49-F238E27FC236}">
                  <a16:creationId xmlns:a16="http://schemas.microsoft.com/office/drawing/2014/main" id="{FF71776B-D4DC-3B43-99F3-55B4F8FECBA2}"/>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15" name="Ryhmä 14">
            <a:extLst>
              <a:ext uri="{FF2B5EF4-FFF2-40B4-BE49-F238E27FC236}">
                <a16:creationId xmlns:a16="http://schemas.microsoft.com/office/drawing/2014/main" id="{20A45DE5-691F-704A-85B9-3FBA88CB2026}"/>
              </a:ext>
            </a:extLst>
          </p:cNvPr>
          <p:cNvGrpSpPr/>
          <p:nvPr/>
        </p:nvGrpSpPr>
        <p:grpSpPr>
          <a:xfrm>
            <a:off x="6478217" y="792986"/>
            <a:ext cx="265677" cy="298132"/>
            <a:chOff x="6247131" y="924527"/>
            <a:chExt cx="265682" cy="298138"/>
          </a:xfrm>
        </p:grpSpPr>
        <p:sp>
          <p:nvSpPr>
            <p:cNvPr id="16" name="Tasakylkinen kolmio 27">
              <a:extLst>
                <a:ext uri="{FF2B5EF4-FFF2-40B4-BE49-F238E27FC236}">
                  <a16:creationId xmlns:a16="http://schemas.microsoft.com/office/drawing/2014/main" id="{F668793F-ED26-644D-9EDB-71246216C6E7}"/>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7" name="Tasakylkinen kolmio 27">
              <a:extLst>
                <a:ext uri="{FF2B5EF4-FFF2-40B4-BE49-F238E27FC236}">
                  <a16:creationId xmlns:a16="http://schemas.microsoft.com/office/drawing/2014/main" id="{E37F9200-8E24-9F44-8FEC-37B0C815B96D}"/>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8" name="Tasakylkinen kolmio 27">
              <a:extLst>
                <a:ext uri="{FF2B5EF4-FFF2-40B4-BE49-F238E27FC236}">
                  <a16:creationId xmlns:a16="http://schemas.microsoft.com/office/drawing/2014/main" id="{E095F5B6-6050-F44D-8941-9D84B893D68E}"/>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9" name="Tasakylkinen kolmio 27">
              <a:extLst>
                <a:ext uri="{FF2B5EF4-FFF2-40B4-BE49-F238E27FC236}">
                  <a16:creationId xmlns:a16="http://schemas.microsoft.com/office/drawing/2014/main" id="{E8CE47EB-9651-A14D-B93A-993D5B649273}"/>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20" name="Ryhmä 19">
            <a:extLst>
              <a:ext uri="{FF2B5EF4-FFF2-40B4-BE49-F238E27FC236}">
                <a16:creationId xmlns:a16="http://schemas.microsoft.com/office/drawing/2014/main" id="{13D7EE4C-AF0D-A94E-8408-D984DC21911C}"/>
              </a:ext>
            </a:extLst>
          </p:cNvPr>
          <p:cNvGrpSpPr/>
          <p:nvPr/>
        </p:nvGrpSpPr>
        <p:grpSpPr>
          <a:xfrm>
            <a:off x="8033094" y="792994"/>
            <a:ext cx="237397" cy="298122"/>
            <a:chOff x="8306840" y="924528"/>
            <a:chExt cx="237409" cy="298137"/>
          </a:xfrm>
        </p:grpSpPr>
        <p:sp>
          <p:nvSpPr>
            <p:cNvPr id="21" name="Tasakylkinen kolmio 27">
              <a:extLst>
                <a:ext uri="{FF2B5EF4-FFF2-40B4-BE49-F238E27FC236}">
                  <a16:creationId xmlns:a16="http://schemas.microsoft.com/office/drawing/2014/main" id="{167DF99B-789D-C547-9C21-8165754F80AE}"/>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2" name="Tasakylkinen kolmio 27">
              <a:extLst>
                <a:ext uri="{FF2B5EF4-FFF2-40B4-BE49-F238E27FC236}">
                  <a16:creationId xmlns:a16="http://schemas.microsoft.com/office/drawing/2014/main" id="{43545F46-5A3F-E044-8503-7D42C2BE6BBC}"/>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3" name="Tasakylkinen kolmio 27">
              <a:extLst>
                <a:ext uri="{FF2B5EF4-FFF2-40B4-BE49-F238E27FC236}">
                  <a16:creationId xmlns:a16="http://schemas.microsoft.com/office/drawing/2014/main" id="{047CEF44-CA05-5B4A-BAFF-B1FC7321AEBC}"/>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4" name="Tasakylkinen kolmio 27">
              <a:extLst>
                <a:ext uri="{FF2B5EF4-FFF2-40B4-BE49-F238E27FC236}">
                  <a16:creationId xmlns:a16="http://schemas.microsoft.com/office/drawing/2014/main" id="{7AF55B06-9AFB-194A-B90F-110071E72F6A}"/>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 name="Dian numeron paikkamerkki 1">
            <a:extLst>
              <a:ext uri="{FF2B5EF4-FFF2-40B4-BE49-F238E27FC236}">
                <a16:creationId xmlns:a16="http://schemas.microsoft.com/office/drawing/2014/main" id="{6D146B40-1E17-483D-B76A-95E2DA284C46}"/>
              </a:ext>
            </a:extLst>
          </p:cNvPr>
          <p:cNvSpPr>
            <a:spLocks noGrp="1"/>
          </p:cNvSpPr>
          <p:nvPr>
            <p:ph type="sldNum" idx="12"/>
          </p:nvPr>
        </p:nvSpPr>
        <p:spPr/>
        <p:txBody>
          <a:bodyPr/>
          <a:lstStyle/>
          <a:p>
            <a:fld id="{00000000-1234-1234-1234-123412341234}" type="slidenum">
              <a:rPr lang="fi" smtClean="0"/>
              <a:pPr/>
              <a:t>10</a:t>
            </a:fld>
            <a:endParaRPr lang="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6" name="Google Shape;116;p23"/>
          <p:cNvGraphicFramePr/>
          <p:nvPr>
            <p:extLst>
              <p:ext uri="{D42A27DB-BD31-4B8C-83A1-F6EECF244321}">
                <p14:modId xmlns:p14="http://schemas.microsoft.com/office/powerpoint/2010/main" val="1517349237"/>
              </p:ext>
            </p:extLst>
          </p:nvPr>
        </p:nvGraphicFramePr>
        <p:xfrm>
          <a:off x="292848" y="825038"/>
          <a:ext cx="8520550" cy="4020325"/>
        </p:xfrm>
        <a:graphic>
          <a:graphicData uri="http://schemas.openxmlformats.org/drawingml/2006/table">
            <a:tbl>
              <a:tblPr bandRow="1">
                <a:noFill/>
                <a:tableStyleId>{F071D0AF-3FB7-492E-BD7A-06FD4B022C9B}</a:tableStyleId>
              </a:tblPr>
              <a:tblGrid>
                <a:gridCol w="800950">
                  <a:extLst>
                    <a:ext uri="{9D8B030D-6E8A-4147-A177-3AD203B41FA5}">
                      <a16:colId xmlns:a16="http://schemas.microsoft.com/office/drawing/2014/main" val="20000"/>
                    </a:ext>
                  </a:extLst>
                </a:gridCol>
                <a:gridCol w="1929900">
                  <a:extLst>
                    <a:ext uri="{9D8B030D-6E8A-4147-A177-3AD203B41FA5}">
                      <a16:colId xmlns:a16="http://schemas.microsoft.com/office/drawing/2014/main" val="20001"/>
                    </a:ext>
                  </a:extLst>
                </a:gridCol>
                <a:gridCol w="1929900">
                  <a:extLst>
                    <a:ext uri="{9D8B030D-6E8A-4147-A177-3AD203B41FA5}">
                      <a16:colId xmlns:a16="http://schemas.microsoft.com/office/drawing/2014/main" val="20002"/>
                    </a:ext>
                  </a:extLst>
                </a:gridCol>
                <a:gridCol w="1929900">
                  <a:extLst>
                    <a:ext uri="{9D8B030D-6E8A-4147-A177-3AD203B41FA5}">
                      <a16:colId xmlns:a16="http://schemas.microsoft.com/office/drawing/2014/main" val="20003"/>
                    </a:ext>
                  </a:extLst>
                </a:gridCol>
                <a:gridCol w="1929900">
                  <a:extLst>
                    <a:ext uri="{9D8B030D-6E8A-4147-A177-3AD203B41FA5}">
                      <a16:colId xmlns:a16="http://schemas.microsoft.com/office/drawing/2014/main" val="20004"/>
                    </a:ext>
                  </a:extLst>
                </a:gridCol>
              </a:tblGrid>
              <a:tr h="443625">
                <a:tc>
                  <a:txBody>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fi-FI" sz="1400" b="1" i="0" u="none" strike="noStrike" cap="none" dirty="0">
                          <a:latin typeface="Source Sans Pro" panose="020B0503030403020204" pitchFamily="34" charset="0"/>
                          <a:ea typeface="Roboto"/>
                          <a:cs typeface="Roboto"/>
                          <a:sym typeface="Roboto"/>
                        </a:rPr>
                        <a:t>Kurjimus</a:t>
                      </a:r>
                      <a:endParaRPr sz="1400" b="1" i="0" u="none" strike="noStrike" cap="none" dirty="0">
                        <a:latin typeface="Source Sans Pro" panose="020B0503030403020204" pitchFamily="34" charset="0"/>
                        <a:ea typeface="Roboto"/>
                        <a:cs typeface="Roboto"/>
                        <a:sym typeface="Roboto"/>
                      </a:endParaRPr>
                    </a:p>
                  </a:txBody>
                  <a:tcPr marL="540000" marR="91425" marT="91425" marB="91425" anchor="ctr">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fi" sz="1400" b="1" i="0" u="none" strike="noStrike" cap="none" dirty="0">
                          <a:latin typeface="Source Sans Pro" panose="020B0503030403020204" pitchFamily="34" charset="0"/>
                          <a:ea typeface="Roboto"/>
                          <a:cs typeface="Roboto"/>
                          <a:sym typeface="Roboto"/>
                        </a:rPr>
                        <a:t>Käperrys</a:t>
                      </a:r>
                      <a:endParaRPr sz="1400" b="1" i="0" u="none" strike="noStrike" cap="none" dirty="0">
                        <a:latin typeface="Source Sans Pro" panose="020B0503030403020204" pitchFamily="34" charset="0"/>
                        <a:ea typeface="Roboto"/>
                        <a:cs typeface="Roboto"/>
                        <a:sym typeface="Roboto"/>
                      </a:endParaRPr>
                    </a:p>
                  </a:txBody>
                  <a:tcPr marL="503999"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fi" b="1" i="0" dirty="0">
                          <a:latin typeface="Source Sans Pro" panose="020B0503030403020204" pitchFamily="34" charset="0"/>
                          <a:ea typeface="Roboto"/>
                          <a:cs typeface="Roboto"/>
                          <a:sym typeface="Roboto"/>
                        </a:rPr>
                        <a:t>Kohennus</a:t>
                      </a:r>
                      <a:endParaRPr sz="1400" b="1" i="0" u="none" strike="noStrike" cap="none" dirty="0">
                        <a:latin typeface="Source Sans Pro" panose="020B0503030403020204" pitchFamily="34" charset="0"/>
                        <a:ea typeface="Roboto"/>
                        <a:cs typeface="Roboto"/>
                        <a:sym typeface="Roboto"/>
                      </a:endParaRPr>
                    </a:p>
                  </a:txBody>
                  <a:tcPr marL="432000" marR="91425" marT="91425" marB="91425"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fi" sz="1400" b="1" i="0" u="none" strike="noStrike" cap="none" dirty="0">
                          <a:latin typeface="Source Sans Pro" panose="020B0503030403020204" pitchFamily="34" charset="0"/>
                          <a:ea typeface="Roboto"/>
                          <a:cs typeface="Roboto"/>
                          <a:sym typeface="Roboto"/>
                        </a:rPr>
                        <a:t>Karsta</a:t>
                      </a:r>
                      <a:endParaRPr sz="1400" b="1" i="0" u="none" strike="noStrike" cap="none" dirty="0">
                        <a:latin typeface="Source Sans Pro" panose="020B0503030403020204" pitchFamily="34" charset="0"/>
                        <a:ea typeface="Roboto"/>
                        <a:cs typeface="Roboto"/>
                        <a:sym typeface="Roboto"/>
                      </a:endParaRPr>
                    </a:p>
                  </a:txBody>
                  <a:tcPr marL="468000" marR="91425" marT="91425" marB="91425"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0"/>
                  </a:ext>
                </a:extLst>
              </a:tr>
              <a:tr h="917075">
                <a:tc>
                  <a:txBody>
                    <a:bodyPr/>
                    <a:lstStyle/>
                    <a:p>
                      <a:pPr marL="0" marR="0" lvl="0" indent="0" algn="l" rtl="0">
                        <a:lnSpc>
                          <a:spcPct val="100000"/>
                        </a:lnSpc>
                        <a:spcBef>
                          <a:spcPts val="0"/>
                        </a:spcBef>
                        <a:spcAft>
                          <a:spcPts val="0"/>
                        </a:spcAft>
                        <a:buClr>
                          <a:srgbClr val="000000"/>
                        </a:buClr>
                        <a:buSzPts val="1400"/>
                        <a:buFont typeface="Arial"/>
                        <a:buNone/>
                      </a:pPr>
                      <a:r>
                        <a:rPr lang="fi" sz="2000" b="1" i="0" u="none" strike="noStrike" cap="none" dirty="0">
                          <a:latin typeface="Source Sans Pro" panose="020B0503030403020204" pitchFamily="34" charset="0"/>
                          <a:ea typeface="Roboto"/>
                          <a:cs typeface="Roboto"/>
                          <a:sym typeface="Roboto"/>
                        </a:rPr>
                        <a:t>2025</a:t>
                      </a:r>
                      <a:endParaRPr sz="2000" b="1"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 Nuorten poismuutto kiihtyy. Etelä-Karjalan vetovoima on koetuksella. Koulutustaso sakkaa ja kuntien talous on koetuksella.</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Vetovoima alkaa heräillä. Huomataan, että Etelä-Karjala onkin mielenkiintoinen ja kulttuurillisesti omaperäinen. Ihmiset muuttavat kotiseuduilleen.</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LUTin ja LABin tuottamat käytännölliset ja tekniset läpimurrot kiskaisevat maakunnan kasvu-uralle. Hienolta näyttää! </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Maailmalla poliittinen ja ympäristön tilanne kiristyvät. Etelä-Karjala kykenee profiloitumaan kansallisesti cleantech-osaamisessa, mutta maailmanmarkkina on kriisissä.</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025275">
                <a:tc>
                  <a:txBody>
                    <a:bodyPr/>
                    <a:lstStyle/>
                    <a:p>
                      <a:pPr marL="0" marR="0" lvl="0" indent="0" algn="l" rtl="0">
                        <a:lnSpc>
                          <a:spcPct val="100000"/>
                        </a:lnSpc>
                        <a:spcBef>
                          <a:spcPts val="0"/>
                        </a:spcBef>
                        <a:spcAft>
                          <a:spcPts val="0"/>
                        </a:spcAft>
                        <a:buClr>
                          <a:srgbClr val="000000"/>
                        </a:buClr>
                        <a:buSzPts val="1400"/>
                        <a:buFont typeface="Arial"/>
                        <a:buNone/>
                      </a:pPr>
                      <a:r>
                        <a:rPr lang="fi" sz="2000" b="1" i="0" u="none" strike="noStrike" cap="none" dirty="0">
                          <a:latin typeface="Source Sans Pro" panose="020B0503030403020204" pitchFamily="34" charset="0"/>
                          <a:ea typeface="Roboto"/>
                          <a:cs typeface="Roboto"/>
                          <a:sym typeface="Roboto"/>
                        </a:rPr>
                        <a:t>2030</a:t>
                      </a:r>
                      <a:endParaRPr sz="2000" b="1"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Huoltosuhde alkaa näyttää karmivalta, ja terveydenhuolto on kriisissä. Kansalliset reformit epäonnistuvat, ja maakuntien tehtäviä karsitaan.</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Karjalaisuus kiinnostaa. Hienot kaupunki- ja kyläyhteisöt vastaavat modernin ihmisen yhteisöllisyyden ja tarinallisuuden kaipuuseen. Elämänkatsomukselliset ristiriidat kiihtyvät muuallakin kuin somessa.</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Väkeä tulisi Lappeenrantaan ja Imatralle enemmän kuin asuntoja ehditään rakentaa. Vapaa-ajan palveluihin sekä terveydenhuoltoon tarvitaan lisää työntekijöitä.</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Maa- ja metsätaloudessa vaikeat ajat alkavat. Tuholaiset valtaavat alaa, eikä vielä oikein osata tehdä uutta ja sopeutua. Sään poikkeusilmiöt alkavat olla arkipäivää. Pakolaisuus kiihtyy Venäjän rajan yli.</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2"/>
                  </a:ext>
                </a:extLst>
              </a:tr>
              <a:tr h="817175">
                <a:tc>
                  <a:txBody>
                    <a:bodyPr/>
                    <a:lstStyle/>
                    <a:p>
                      <a:pPr marL="0" marR="0" lvl="0" indent="0" algn="l" rtl="0">
                        <a:lnSpc>
                          <a:spcPct val="100000"/>
                        </a:lnSpc>
                        <a:spcBef>
                          <a:spcPts val="0"/>
                        </a:spcBef>
                        <a:spcAft>
                          <a:spcPts val="0"/>
                        </a:spcAft>
                        <a:buClr>
                          <a:srgbClr val="000000"/>
                        </a:buClr>
                        <a:buSzPts val="1400"/>
                        <a:buFont typeface="Arial"/>
                        <a:buNone/>
                      </a:pPr>
                      <a:r>
                        <a:rPr lang="fi" sz="2000" b="1" i="0" u="none" strike="noStrike" cap="none" dirty="0">
                          <a:latin typeface="Source Sans Pro" panose="020B0503030403020204" pitchFamily="34" charset="0"/>
                          <a:ea typeface="Roboto"/>
                          <a:cs typeface="Roboto"/>
                          <a:sym typeface="Roboto"/>
                        </a:rPr>
                        <a:t>2035</a:t>
                      </a:r>
                      <a:endParaRPr sz="2000" b="1"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Korkeakoulukenttää sopeutetaan, ja LUT poistuu Etelä-Karjalasta. Viimeisetkin suuret yritykset pakkailevat tavaroitaan.</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Osa kunnista huoltosuhdekriisissä, osa menestyy. Monimutkaistuva maailma ahdistaa, ja viiteryhmää etsitään yhä pienemmistä yksiköistä. Naapurit epäilyttävät.</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Maailmalta tullaan katsomaan, että mitä ihmettä täällä tehdään oikein. Talous ja luonto kukoistavat. Samalla paperiton Foodora-kuski jää kodittomaksi, eikä naapurin työttömälläkään mene hyvin.</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Luonnonvarainen saimaannorppa kuolee sukupuuttoon lumettomien talvien myötä. Teollisuudessa opetellaan uusiutumaan. Sopeutumistarve johtaa teknologisiin innovaatioihin.</a:t>
                      </a:r>
                      <a:endParaRPr sz="8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817175">
                <a:tc>
                  <a:txBody>
                    <a:bodyPr/>
                    <a:lstStyle/>
                    <a:p>
                      <a:pPr marL="0" marR="0" lvl="0" indent="0" algn="l" rtl="0">
                        <a:lnSpc>
                          <a:spcPct val="100000"/>
                        </a:lnSpc>
                        <a:spcBef>
                          <a:spcPts val="0"/>
                        </a:spcBef>
                        <a:spcAft>
                          <a:spcPts val="0"/>
                        </a:spcAft>
                        <a:buClr>
                          <a:srgbClr val="000000"/>
                        </a:buClr>
                        <a:buSzPts val="1400"/>
                        <a:buFont typeface="Arial"/>
                        <a:buNone/>
                      </a:pPr>
                      <a:r>
                        <a:rPr lang="fi" sz="2000" b="1" i="0" u="none" strike="noStrike" cap="none" dirty="0">
                          <a:latin typeface="Source Sans Pro" panose="020B0503030403020204" pitchFamily="34" charset="0"/>
                          <a:ea typeface="Roboto"/>
                          <a:cs typeface="Roboto"/>
                          <a:sym typeface="Roboto"/>
                        </a:rPr>
                        <a:t>2040</a:t>
                      </a:r>
                      <a:endParaRPr sz="2000" b="1" i="0" u="none" strike="noStrike" cap="none" dirty="0">
                        <a:latin typeface="Source Sans Pro" panose="020B0503030403020204" pitchFamily="34" charset="0"/>
                        <a:ea typeface="Roboto"/>
                        <a:cs typeface="Roboto"/>
                        <a:sym typeface="Roboto"/>
                      </a:endParaRPr>
                    </a:p>
                  </a:txBody>
                  <a:tcPr marL="91425" marR="91425" marT="91425" marB="9142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Ikääntyneiden määrä vastaa työttömien määrää. Yrityksillä ei ole oikein mitään syytä sijaita Etelä-Karjalassa. Kurjistuminen kiihtyy.</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Polarisoitunut yhteiskunta repii itseään riekaleiksi. Etelä-Karjalan imagossa korostuvat nurkkakuntaisuus ja käpertyminen. Yhteisöllisyys ja omaperäisyys ovat vuosien saatossa vaihtuneet riitelyyn.</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Edelläkävijyys ja hieno vapaa-ajan elämyksellisyys kohtaavat syrjäytymisen ja osattomuuden. Kaikki eivät pysy mukana hienossa edistyksessä, ja luokkaistuminen valtaa alaa.</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rgbClr val="000000"/>
                        </a:buClr>
                        <a:buSzPts val="800"/>
                        <a:buFont typeface="Arial"/>
                        <a:buNone/>
                      </a:pPr>
                      <a:r>
                        <a:rPr lang="fi" sz="800" b="0" i="0" u="none" strike="noStrike" cap="none" dirty="0">
                          <a:latin typeface="Source Sans Pro" panose="020B0503030403020204" pitchFamily="34" charset="0"/>
                          <a:ea typeface="Roboto"/>
                          <a:cs typeface="Roboto"/>
                          <a:sym typeface="Roboto"/>
                        </a:rPr>
                        <a:t>Maailmanpoliittinen tilanne on ihan mahdoton, ja talouden tilanne kurittaa Etelä-Karjalaa, joka on kuitenkin onnistunut osittain sopeutumaan ja luomaan edelläkävijyyttä cleantechissa.</a:t>
                      </a:r>
                      <a:endParaRPr sz="1100" b="0" i="0" u="none" strike="noStrike" cap="none" dirty="0">
                        <a:latin typeface="Source Sans Pro" panose="020B0503030403020204" pitchFamily="34" charset="0"/>
                        <a:ea typeface="Roboto"/>
                        <a:cs typeface="Roboto"/>
                        <a:sym typeface="Roboto"/>
                      </a:endParaRPr>
                    </a:p>
                  </a:txBody>
                  <a:tcPr marL="68600" marR="68600" marT="34300" marB="343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Google Shape;102;p21">
            <a:extLst>
              <a:ext uri="{FF2B5EF4-FFF2-40B4-BE49-F238E27FC236}">
                <a16:creationId xmlns:a16="http://schemas.microsoft.com/office/drawing/2014/main" id="{07DB5BC4-A2E9-7E41-91DF-935615DBB74E}"/>
              </a:ext>
            </a:extLst>
          </p:cNvPr>
          <p:cNvSpPr txBox="1">
            <a:spLocks/>
          </p:cNvSpPr>
          <p:nvPr/>
        </p:nvSpPr>
        <p:spPr>
          <a:xfrm>
            <a:off x="622800" y="288000"/>
            <a:ext cx="871709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tabLst>
                <a:tab pos="7910513" algn="r"/>
              </a:tabLst>
            </a:pPr>
            <a:r>
              <a:rPr lang="fi" sz="1200" b="0" dirty="0">
                <a:solidFill>
                  <a:srgbClr val="000000"/>
                </a:solidFill>
                <a:ea typeface="Roboto"/>
                <a:cs typeface="Roboto"/>
                <a:sym typeface="Roboto"/>
              </a:rPr>
              <a:t>YHTEENVETO</a:t>
            </a:r>
            <a:r>
              <a:rPr lang="fi-FI" dirty="0">
                <a:ea typeface="Roboto"/>
                <a:cs typeface="Roboto"/>
                <a:sym typeface="Roboto"/>
              </a:rPr>
              <a:t>	</a:t>
            </a:r>
            <a:r>
              <a:rPr lang="fi" sz="2000" dirty="0">
                <a:ea typeface="Roboto"/>
                <a:cs typeface="Roboto"/>
                <a:sym typeface="Roboto"/>
              </a:rPr>
              <a:t> Skenaarioiden eteneminen</a:t>
            </a:r>
            <a:endParaRPr lang="fi-FI" sz="2000" dirty="0">
              <a:ea typeface="Roboto"/>
              <a:cs typeface="Roboto"/>
              <a:sym typeface="Roboto"/>
            </a:endParaRPr>
          </a:p>
        </p:txBody>
      </p:sp>
      <p:grpSp>
        <p:nvGrpSpPr>
          <p:cNvPr id="6" name="Ryhmä 5">
            <a:extLst>
              <a:ext uri="{FF2B5EF4-FFF2-40B4-BE49-F238E27FC236}">
                <a16:creationId xmlns:a16="http://schemas.microsoft.com/office/drawing/2014/main" id="{85642EA9-3F75-3148-9C2F-6697CD065135}"/>
              </a:ext>
            </a:extLst>
          </p:cNvPr>
          <p:cNvGrpSpPr/>
          <p:nvPr/>
        </p:nvGrpSpPr>
        <p:grpSpPr>
          <a:xfrm>
            <a:off x="2437514" y="792986"/>
            <a:ext cx="265682" cy="298137"/>
            <a:chOff x="4663091" y="-28"/>
            <a:chExt cx="4583595" cy="5143536"/>
          </a:xfrm>
        </p:grpSpPr>
        <p:sp>
          <p:nvSpPr>
            <p:cNvPr id="22" name="Tasakylkinen kolmio 27">
              <a:extLst>
                <a:ext uri="{FF2B5EF4-FFF2-40B4-BE49-F238E27FC236}">
                  <a16:creationId xmlns:a16="http://schemas.microsoft.com/office/drawing/2014/main" id="{204AA970-15B6-B54C-BFEF-6349FE6D959F}"/>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3" name="Tasakylkinen kolmio 27">
              <a:extLst>
                <a:ext uri="{FF2B5EF4-FFF2-40B4-BE49-F238E27FC236}">
                  <a16:creationId xmlns:a16="http://schemas.microsoft.com/office/drawing/2014/main" id="{364CB965-AF3E-624A-893F-314ADA6F2E70}"/>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4" name="Tasakylkinen kolmio 27">
              <a:extLst>
                <a:ext uri="{FF2B5EF4-FFF2-40B4-BE49-F238E27FC236}">
                  <a16:creationId xmlns:a16="http://schemas.microsoft.com/office/drawing/2014/main" id="{41FF026D-EC17-904D-9592-EA813EFDBF39}"/>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5" name="Tasakylkinen kolmio 27">
              <a:extLst>
                <a:ext uri="{FF2B5EF4-FFF2-40B4-BE49-F238E27FC236}">
                  <a16:creationId xmlns:a16="http://schemas.microsoft.com/office/drawing/2014/main" id="{C3CD9273-95E6-9742-AA21-055B602848B4}"/>
                </a:ext>
              </a:extLst>
            </p:cNvPr>
            <p:cNvSpPr/>
            <p:nvPr/>
          </p:nvSpPr>
          <p:spPr>
            <a:xfrm rot="162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7" name="Ryhmä 6">
            <a:extLst>
              <a:ext uri="{FF2B5EF4-FFF2-40B4-BE49-F238E27FC236}">
                <a16:creationId xmlns:a16="http://schemas.microsoft.com/office/drawing/2014/main" id="{81C110FA-D5CA-CF45-88CD-DF8E8A623D9E}"/>
              </a:ext>
            </a:extLst>
          </p:cNvPr>
          <p:cNvGrpSpPr/>
          <p:nvPr/>
        </p:nvGrpSpPr>
        <p:grpSpPr>
          <a:xfrm>
            <a:off x="4368062" y="792986"/>
            <a:ext cx="265674" cy="298129"/>
            <a:chOff x="4071967" y="924527"/>
            <a:chExt cx="265682" cy="298138"/>
          </a:xfrm>
        </p:grpSpPr>
        <p:sp>
          <p:nvSpPr>
            <p:cNvPr id="18" name="Tasakylkinen kolmio 27">
              <a:extLst>
                <a:ext uri="{FF2B5EF4-FFF2-40B4-BE49-F238E27FC236}">
                  <a16:creationId xmlns:a16="http://schemas.microsoft.com/office/drawing/2014/main" id="{ED19F1AD-A1A2-8D43-91A0-BCFB9C7678B9}"/>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9" name="Tasakylkinen kolmio 27">
              <a:extLst>
                <a:ext uri="{FF2B5EF4-FFF2-40B4-BE49-F238E27FC236}">
                  <a16:creationId xmlns:a16="http://schemas.microsoft.com/office/drawing/2014/main" id="{D517D638-5B9A-8A41-9B60-7FF5322C9A9C}"/>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0" name="Tasakylkinen kolmio 27">
              <a:extLst>
                <a:ext uri="{FF2B5EF4-FFF2-40B4-BE49-F238E27FC236}">
                  <a16:creationId xmlns:a16="http://schemas.microsoft.com/office/drawing/2014/main" id="{FE560037-90CF-BF46-A781-B68832B73A91}"/>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1" name="Tasakylkinen kolmio 27">
              <a:extLst>
                <a:ext uri="{FF2B5EF4-FFF2-40B4-BE49-F238E27FC236}">
                  <a16:creationId xmlns:a16="http://schemas.microsoft.com/office/drawing/2014/main" id="{9FF0CFDE-61FC-9547-BB0D-FD6898FFB64E}"/>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8" name="Ryhmä 7">
            <a:extLst>
              <a:ext uri="{FF2B5EF4-FFF2-40B4-BE49-F238E27FC236}">
                <a16:creationId xmlns:a16="http://schemas.microsoft.com/office/drawing/2014/main" id="{C440D322-E711-0246-AFE3-C0CED87F5A50}"/>
              </a:ext>
            </a:extLst>
          </p:cNvPr>
          <p:cNvGrpSpPr/>
          <p:nvPr/>
        </p:nvGrpSpPr>
        <p:grpSpPr>
          <a:xfrm>
            <a:off x="6289724" y="792987"/>
            <a:ext cx="265677" cy="298132"/>
            <a:chOff x="6247131" y="924527"/>
            <a:chExt cx="265682" cy="298138"/>
          </a:xfrm>
        </p:grpSpPr>
        <p:sp>
          <p:nvSpPr>
            <p:cNvPr id="14" name="Tasakylkinen kolmio 27">
              <a:extLst>
                <a:ext uri="{FF2B5EF4-FFF2-40B4-BE49-F238E27FC236}">
                  <a16:creationId xmlns:a16="http://schemas.microsoft.com/office/drawing/2014/main" id="{4DC7B6BD-E8EF-7441-BC0D-33F2F098BAB5}"/>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5" name="Tasakylkinen kolmio 27">
              <a:extLst>
                <a:ext uri="{FF2B5EF4-FFF2-40B4-BE49-F238E27FC236}">
                  <a16:creationId xmlns:a16="http://schemas.microsoft.com/office/drawing/2014/main" id="{66F9F8BB-3666-524D-8830-582F0EF44062}"/>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6" name="Tasakylkinen kolmio 27">
              <a:extLst>
                <a:ext uri="{FF2B5EF4-FFF2-40B4-BE49-F238E27FC236}">
                  <a16:creationId xmlns:a16="http://schemas.microsoft.com/office/drawing/2014/main" id="{548FFEBD-60A6-314A-B772-9A64F81A9BFC}"/>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7" name="Tasakylkinen kolmio 27">
              <a:extLst>
                <a:ext uri="{FF2B5EF4-FFF2-40B4-BE49-F238E27FC236}">
                  <a16:creationId xmlns:a16="http://schemas.microsoft.com/office/drawing/2014/main" id="{F4BAFB0E-75D8-5E43-925A-486BEC591B1F}"/>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9" name="Ryhmä 8">
            <a:extLst>
              <a:ext uri="{FF2B5EF4-FFF2-40B4-BE49-F238E27FC236}">
                <a16:creationId xmlns:a16="http://schemas.microsoft.com/office/drawing/2014/main" id="{D1AFD8F5-DC5F-A744-B0BE-A8E16BC648B6}"/>
              </a:ext>
            </a:extLst>
          </p:cNvPr>
          <p:cNvGrpSpPr/>
          <p:nvPr/>
        </p:nvGrpSpPr>
        <p:grpSpPr>
          <a:xfrm>
            <a:off x="7980980" y="792995"/>
            <a:ext cx="237397" cy="298122"/>
            <a:chOff x="8306840" y="924528"/>
            <a:chExt cx="237409" cy="298137"/>
          </a:xfrm>
        </p:grpSpPr>
        <p:sp>
          <p:nvSpPr>
            <p:cNvPr id="10" name="Tasakylkinen kolmio 27">
              <a:extLst>
                <a:ext uri="{FF2B5EF4-FFF2-40B4-BE49-F238E27FC236}">
                  <a16:creationId xmlns:a16="http://schemas.microsoft.com/office/drawing/2014/main" id="{B2002566-4766-7749-AB3E-D2AAA437ECA3}"/>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1" name="Tasakylkinen kolmio 27">
              <a:extLst>
                <a:ext uri="{FF2B5EF4-FFF2-40B4-BE49-F238E27FC236}">
                  <a16:creationId xmlns:a16="http://schemas.microsoft.com/office/drawing/2014/main" id="{8967B084-1868-0942-B96E-F5A3524C1C88}"/>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2" name="Tasakylkinen kolmio 27">
              <a:extLst>
                <a:ext uri="{FF2B5EF4-FFF2-40B4-BE49-F238E27FC236}">
                  <a16:creationId xmlns:a16="http://schemas.microsoft.com/office/drawing/2014/main" id="{BB485099-B4A6-F843-8236-1F28108FEB24}"/>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3" name="Tasakylkinen kolmio 27">
              <a:extLst>
                <a:ext uri="{FF2B5EF4-FFF2-40B4-BE49-F238E27FC236}">
                  <a16:creationId xmlns:a16="http://schemas.microsoft.com/office/drawing/2014/main" id="{8D108B42-86B5-6C40-9B72-0E348A66C932}"/>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 name="Dian numeron paikkamerkki 1">
            <a:extLst>
              <a:ext uri="{FF2B5EF4-FFF2-40B4-BE49-F238E27FC236}">
                <a16:creationId xmlns:a16="http://schemas.microsoft.com/office/drawing/2014/main" id="{502334AC-3618-4FE5-A4C5-E5303EFB5D72}"/>
              </a:ext>
            </a:extLst>
          </p:cNvPr>
          <p:cNvSpPr>
            <a:spLocks noGrp="1"/>
          </p:cNvSpPr>
          <p:nvPr>
            <p:ph type="sldNum" idx="12"/>
          </p:nvPr>
        </p:nvSpPr>
        <p:spPr/>
        <p:txBody>
          <a:bodyPr/>
          <a:lstStyle/>
          <a:p>
            <a:fld id="{00000000-1234-1234-1234-123412341234}" type="slidenum">
              <a:rPr lang="fi" smtClean="0"/>
              <a:pPr/>
              <a:t>11</a:t>
            </a:fld>
            <a:endParaRPr lang="f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8" name="Ryhmä 7">
            <a:extLst>
              <a:ext uri="{FF2B5EF4-FFF2-40B4-BE49-F238E27FC236}">
                <a16:creationId xmlns:a16="http://schemas.microsoft.com/office/drawing/2014/main" id="{88FC1E5E-610D-2C40-80BB-DB083B2F71FF}"/>
              </a:ext>
            </a:extLst>
          </p:cNvPr>
          <p:cNvGrpSpPr/>
          <p:nvPr/>
        </p:nvGrpSpPr>
        <p:grpSpPr>
          <a:xfrm>
            <a:off x="4663093" y="-29"/>
            <a:ext cx="4583608" cy="5143529"/>
            <a:chOff x="4663091" y="-28"/>
            <a:chExt cx="4583595" cy="5143536"/>
          </a:xfrm>
        </p:grpSpPr>
        <p:sp>
          <p:nvSpPr>
            <p:cNvPr id="9" name="Tasakylkinen kolmio 27">
              <a:extLst>
                <a:ext uri="{FF2B5EF4-FFF2-40B4-BE49-F238E27FC236}">
                  <a16:creationId xmlns:a16="http://schemas.microsoft.com/office/drawing/2014/main" id="{21BFFAD3-D392-4B4E-9028-39B2A739F90D}"/>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0" name="Tasakylkinen kolmio 27">
              <a:extLst>
                <a:ext uri="{FF2B5EF4-FFF2-40B4-BE49-F238E27FC236}">
                  <a16:creationId xmlns:a16="http://schemas.microsoft.com/office/drawing/2014/main" id="{8BA0C0BF-C9B5-4346-A10E-3155EEDB5831}"/>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1" name="Tasakylkinen kolmio 27">
              <a:extLst>
                <a:ext uri="{FF2B5EF4-FFF2-40B4-BE49-F238E27FC236}">
                  <a16:creationId xmlns:a16="http://schemas.microsoft.com/office/drawing/2014/main" id="{8B51E33B-37D2-7746-9814-08CCF1972303}"/>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2" name="Tasakylkinen kolmio 27">
              <a:extLst>
                <a:ext uri="{FF2B5EF4-FFF2-40B4-BE49-F238E27FC236}">
                  <a16:creationId xmlns:a16="http://schemas.microsoft.com/office/drawing/2014/main" id="{C04FF348-B7C2-4E4E-AB40-324DA96B54B5}"/>
                </a:ext>
              </a:extLst>
            </p:cNvPr>
            <p:cNvSpPr/>
            <p:nvPr/>
          </p:nvSpPr>
          <p:spPr>
            <a:xfrm rot="162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95" name="Google Shape;95;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fi-FI" sz="8400" dirty="0"/>
              <a:t>Kurjimus</a:t>
            </a:r>
            <a:endParaRPr sz="8400" dirty="0"/>
          </a:p>
        </p:txBody>
      </p:sp>
      <p:sp>
        <p:nvSpPr>
          <p:cNvPr id="7" name="Google Shape;95;p20">
            <a:extLst>
              <a:ext uri="{FF2B5EF4-FFF2-40B4-BE49-F238E27FC236}">
                <a16:creationId xmlns:a16="http://schemas.microsoft.com/office/drawing/2014/main" id="{2AB66213-7BE2-4642-B5AD-34ED270D7AF9}"/>
              </a:ext>
            </a:extLst>
          </p:cNvPr>
          <p:cNvSpPr txBox="1">
            <a:spLocks/>
          </p:cNvSpPr>
          <p:nvPr/>
        </p:nvSpPr>
        <p:spPr>
          <a:xfrm>
            <a:off x="542899" y="465816"/>
            <a:ext cx="8520600" cy="6189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Source Sans Pro" panose="020B0503030403020204" pitchFamily="34" charset="0"/>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fi-FI" sz="2000" dirty="0"/>
              <a:t>SKENAARIO</a:t>
            </a:r>
          </a:p>
        </p:txBody>
      </p:sp>
      <p:sp>
        <p:nvSpPr>
          <p:cNvPr id="2" name="Dian numeron paikkamerkki 1">
            <a:extLst>
              <a:ext uri="{FF2B5EF4-FFF2-40B4-BE49-F238E27FC236}">
                <a16:creationId xmlns:a16="http://schemas.microsoft.com/office/drawing/2014/main" id="{CC264E9A-518F-40A6-8E24-BCC997B3FF37}"/>
              </a:ext>
            </a:extLst>
          </p:cNvPr>
          <p:cNvSpPr>
            <a:spLocks noGrp="1"/>
          </p:cNvSpPr>
          <p:nvPr>
            <p:ph type="sldNum" idx="12"/>
          </p:nvPr>
        </p:nvSpPr>
        <p:spPr/>
        <p:txBody>
          <a:bodyPr/>
          <a:lstStyle/>
          <a:p>
            <a:fld id="{00000000-1234-1234-1234-123412341234}" type="slidenum">
              <a:rPr lang="fi" smtClean="0"/>
              <a:pPr/>
              <a:t>12</a:t>
            </a:fld>
            <a:endParaRPr lang="fi" dirty="0"/>
          </a:p>
        </p:txBody>
      </p:sp>
      <p:sp>
        <p:nvSpPr>
          <p:cNvPr id="3" name="Tekstiruutu 2">
            <a:extLst>
              <a:ext uri="{FF2B5EF4-FFF2-40B4-BE49-F238E27FC236}">
                <a16:creationId xmlns:a16="http://schemas.microsoft.com/office/drawing/2014/main" id="{C961AE09-FBF5-4170-B7C8-D358756C4DF0}"/>
              </a:ext>
            </a:extLst>
          </p:cNvPr>
          <p:cNvSpPr txBox="1"/>
          <p:nvPr/>
        </p:nvSpPr>
        <p:spPr>
          <a:xfrm>
            <a:off x="542898" y="4615034"/>
            <a:ext cx="4029101" cy="400110"/>
          </a:xfrm>
          <a:prstGeom prst="rect">
            <a:avLst/>
          </a:prstGeom>
          <a:noFill/>
        </p:spPr>
        <p:txBody>
          <a:bodyPr wrap="square" rtlCol="0">
            <a:spAutoFit/>
          </a:bodyPr>
          <a:lstStyle/>
          <a:p>
            <a:r>
              <a:rPr lang="fi-FI" sz="2000" b="1" dirty="0">
                <a:solidFill>
                  <a:schemeClr val="dk1"/>
                </a:solidFill>
                <a:latin typeface="Source Sans Pro" panose="020B0503030403020204" pitchFamily="34" charset="0"/>
              </a:rPr>
              <a:t>TYHJÄN SAAP PYYTÄMÄTÄKII.</a:t>
            </a:r>
          </a:p>
        </p:txBody>
      </p:sp>
    </p:spTree>
    <p:extLst>
      <p:ext uri="{BB962C8B-B14F-4D97-AF65-F5344CB8AC3E}">
        <p14:creationId xmlns:p14="http://schemas.microsoft.com/office/powerpoint/2010/main" val="394951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838330" y="342908"/>
            <a:ext cx="4070364" cy="572700"/>
          </a:xfrm>
          <a:prstGeom prst="rect">
            <a:avLst/>
          </a:prstGeom>
          <a:noFill/>
          <a:ln>
            <a:noFill/>
          </a:ln>
        </p:spPr>
        <p:txBody>
          <a:bodyPr spcFirstLastPara="1" wrap="square" lIns="91425" tIns="91425" rIns="91425" bIns="91425" anchor="t" anchorCtr="0">
            <a:noAutofit/>
          </a:bodyPr>
          <a:lstStyle/>
          <a:p>
            <a:pPr marL="0" lvl="0" indent="0" algn="r" rtl="0">
              <a:lnSpc>
                <a:spcPct val="80000"/>
              </a:lnSpc>
              <a:spcBef>
                <a:spcPts val="0"/>
              </a:spcBef>
              <a:spcAft>
                <a:spcPts val="0"/>
              </a:spcAft>
              <a:buSzPts val="2800"/>
              <a:buNone/>
            </a:pPr>
            <a:r>
              <a:rPr lang="fi-FI" sz="3800" b="0" dirty="0">
                <a:solidFill>
                  <a:srgbClr val="000000"/>
                </a:solidFill>
                <a:latin typeface="Source Sans Pro Light" panose="020B0403030403020204" pitchFamily="34" charset="0"/>
                <a:ea typeface="Roboto"/>
                <a:cs typeface="Roboto"/>
                <a:sym typeface="Roboto"/>
              </a:rPr>
              <a:t>VÄESTÖNKEHITYS HEIKKENEE JA</a:t>
            </a:r>
            <a:br>
              <a:rPr lang="fi-FI" sz="3800" b="0" dirty="0">
                <a:solidFill>
                  <a:srgbClr val="000000"/>
                </a:solidFill>
                <a:latin typeface="Source Sans Pro Light" panose="020B0403030403020204" pitchFamily="34" charset="0"/>
                <a:ea typeface="Roboto"/>
                <a:cs typeface="Roboto"/>
                <a:sym typeface="Roboto"/>
              </a:rPr>
            </a:br>
            <a:r>
              <a:rPr lang="fi-FI" sz="3800" dirty="0">
                <a:solidFill>
                  <a:srgbClr val="000000"/>
                </a:solidFill>
                <a:latin typeface="Source Sans Pro" panose="020B0503030403020204" pitchFamily="34" charset="0"/>
                <a:ea typeface="Roboto"/>
                <a:cs typeface="Roboto"/>
                <a:sym typeface="Roboto"/>
              </a:rPr>
              <a:t>ALUEIDEN</a:t>
            </a:r>
            <a:br>
              <a:rPr lang="fi-FI" sz="3800" dirty="0">
                <a:solidFill>
                  <a:srgbClr val="000000"/>
                </a:solidFill>
                <a:latin typeface="Source Sans Pro" panose="020B0503030403020204" pitchFamily="34" charset="0"/>
                <a:ea typeface="Roboto"/>
                <a:cs typeface="Roboto"/>
                <a:sym typeface="Roboto"/>
              </a:rPr>
            </a:br>
            <a:r>
              <a:rPr lang="fi-FI" sz="3800" dirty="0">
                <a:solidFill>
                  <a:srgbClr val="000000"/>
                </a:solidFill>
                <a:latin typeface="Source Sans Pro" panose="020B0503030403020204" pitchFamily="34" charset="0"/>
                <a:ea typeface="Roboto"/>
                <a:cs typeface="Roboto"/>
                <a:sym typeface="Roboto"/>
              </a:rPr>
              <a:t>EROT</a:t>
            </a:r>
            <a:br>
              <a:rPr lang="fi-FI" sz="3800" dirty="0">
                <a:solidFill>
                  <a:srgbClr val="000000"/>
                </a:solidFill>
                <a:latin typeface="Source Sans Pro" panose="020B0503030403020204" pitchFamily="34" charset="0"/>
                <a:ea typeface="Roboto"/>
                <a:cs typeface="Roboto"/>
                <a:sym typeface="Roboto"/>
              </a:rPr>
            </a:br>
            <a:r>
              <a:rPr lang="fi-FI" sz="3800" dirty="0">
                <a:solidFill>
                  <a:srgbClr val="000000"/>
                </a:solidFill>
                <a:latin typeface="Source Sans Pro" panose="020B0503030403020204" pitchFamily="34" charset="0"/>
                <a:ea typeface="Roboto"/>
                <a:cs typeface="Roboto"/>
                <a:sym typeface="Roboto"/>
              </a:rPr>
              <a:t>KASVAVAT</a:t>
            </a:r>
          </a:p>
        </p:txBody>
      </p:sp>
      <p:sp>
        <p:nvSpPr>
          <p:cNvPr id="122" name="Google Shape;122;p24"/>
          <p:cNvSpPr txBox="1">
            <a:spLocks noGrp="1"/>
          </p:cNvSpPr>
          <p:nvPr>
            <p:ph type="body" idx="1"/>
          </p:nvPr>
        </p:nvSpPr>
        <p:spPr>
          <a:xfrm>
            <a:off x="458138" y="1483264"/>
            <a:ext cx="5809497" cy="114255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fi" sz="1100" dirty="0">
                <a:solidFill>
                  <a:srgbClr val="000000"/>
                </a:solidFill>
                <a:latin typeface="Source Sans Pro" panose="020B0503030403020204" pitchFamily="34" charset="0"/>
                <a:ea typeface="Roboto"/>
                <a:cs typeface="Roboto"/>
                <a:sym typeface="Roboto"/>
              </a:rPr>
              <a:t>Väestönkehitys heikkenee, ja alueiden erot kasvavat koko Suomessa. Maakun­nan koulutus­rakenne on vanhentunut ja miesvaltainen. Ete­läkarjalaiset yrityk­set eivät enää pärjää kansainväli­sessä kilpailussa. Kuntatalouden kriisi lisää työntäviä tekijöitä, ja valtio joutuu puuttu­maan kuntien lohduttomaan tilan­teeseen Etelä-Karjalassa. Maakunta on yrittänyt sopeutua heikkenevään kehi­tykseen, mutta todellisiin uudistuksiin ei olla kyetty. </a:t>
            </a:r>
            <a:r>
              <a:rPr lang="fi-FI" sz="1100" dirty="0">
                <a:solidFill>
                  <a:srgbClr val="000000"/>
                </a:solidFill>
                <a:latin typeface="Source Sans Pro" panose="020B0503030403020204" pitchFamily="34" charset="0"/>
                <a:ea typeface="Roboto"/>
                <a:cs typeface="Roboto"/>
                <a:sym typeface="Roboto"/>
              </a:rPr>
              <a:t>Askeleet eteenpäin otetaan ennemmin julkisista toimijoista huolimatta, kuin näiden ansiosta.</a:t>
            </a:r>
            <a:endParaRPr dirty="0">
              <a:solidFill>
                <a:srgbClr val="000000"/>
              </a:solidFill>
              <a:latin typeface="Source Sans Pro" panose="020B0503030403020204" pitchFamily="34" charset="0"/>
              <a:ea typeface="Roboto"/>
              <a:cs typeface="Roboto"/>
              <a:sym typeface="Roboto"/>
            </a:endParaRPr>
          </a:p>
        </p:txBody>
      </p:sp>
      <p:sp>
        <p:nvSpPr>
          <p:cNvPr id="123" name="Google Shape;123;p24"/>
          <p:cNvSpPr txBox="1"/>
          <p:nvPr/>
        </p:nvSpPr>
        <p:spPr>
          <a:xfrm>
            <a:off x="296708" y="2763015"/>
            <a:ext cx="2149186"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YHTEISKUNTA JA TALOUS</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Alueiden erot kasvavat kaupungistumisen kiihtyessä, ja maakuntien talous on kuralla. Yhä useampi kunta ajautuu kriisikuntamenettelyyn. Metropoli-Suomi imee osaajat ja investoinnit. Muiden riesana ovat huoltosuhteen ongelmat ja sopeutustoimet. Yksinapainen kaupungistuminen nähdään poliittisena välttämättömyytenä.</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124" name="Google Shape;124;p24"/>
          <p:cNvSpPr txBox="1"/>
          <p:nvPr/>
        </p:nvSpPr>
        <p:spPr>
          <a:xfrm>
            <a:off x="2519760" y="2763015"/>
            <a:ext cx="1996800"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KANSAINVÄLINEN POLITIIKKA JA KAUPPA</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EU:n aluepolitiikka suosii osaamisklustereita koheesiorahoituksen sijaan. Etelä-Karjala ei näyttäydy erityisen houkuttelevana kohteena opiskelijoille tai sijoittajille. Alueen yritykset eivät menesty kansainvälisesti, eikä rajayhteydestä ole juuri pelastusta. </a:t>
            </a:r>
            <a:r>
              <a:rPr lang="fi-FI" sz="900" u="none" strike="noStrike" cap="none" dirty="0">
                <a:solidFill>
                  <a:srgbClr val="000000"/>
                </a:solidFill>
                <a:latin typeface="Source Sans Pro" panose="020B0503030403020204" pitchFamily="34" charset="0"/>
                <a:ea typeface="Roboto"/>
                <a:cs typeface="Roboto"/>
                <a:sym typeface="Roboto"/>
              </a:rPr>
              <a:t>Yksittäiset menestyjät ovat valonpilkahduksia pimenevässä illassa.</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125" name="Google Shape;125;p24"/>
          <p:cNvSpPr txBox="1"/>
          <p:nvPr/>
        </p:nvSpPr>
        <p:spPr>
          <a:xfrm>
            <a:off x="4590427" y="2763015"/>
            <a:ext cx="2247600"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TEKNOLOGIA JA OSAAMINEN</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Etelä-Karjalan koulutustaso laantuu. Nuoret eivät näe Lappeenrantaa tai Imatraa houkuttelevina koulutuspaikkoina. Suurille yrityksille ei alueelta löydy osaavaa työvoimaa. Korkeakouluverkkoa sopeutetaan, ja lopulta LUT poistuu Lappeenrannasta. Uutta teknologiaa ei osata hyödyntää </a:t>
            </a:r>
            <a:r>
              <a:rPr lang="fi-FI" sz="900" u="none" strike="noStrike" cap="none" dirty="0">
                <a:solidFill>
                  <a:srgbClr val="000000"/>
                </a:solidFill>
                <a:latin typeface="Source Sans Pro" panose="020B0503030403020204" pitchFamily="34" charset="0"/>
                <a:ea typeface="Roboto"/>
                <a:cs typeface="Roboto"/>
                <a:sym typeface="Roboto"/>
              </a:rPr>
              <a:t> ja osaamisvaje kasvaa</a:t>
            </a:r>
            <a:r>
              <a:rPr lang="fi" sz="900" u="none" strike="noStrike" cap="none" dirty="0">
                <a:solidFill>
                  <a:srgbClr val="000000"/>
                </a:solidFill>
                <a:latin typeface="Source Sans Pro" panose="020B0503030403020204" pitchFamily="34" charset="0"/>
                <a:ea typeface="Roboto"/>
                <a:cs typeface="Roboto"/>
                <a:sym typeface="Roboto"/>
              </a:rPr>
              <a:t>.</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126" name="Google Shape;126;p24"/>
          <p:cNvSpPr txBox="1"/>
          <p:nvPr/>
        </p:nvSpPr>
        <p:spPr>
          <a:xfrm>
            <a:off x="6911894" y="2763015"/>
            <a:ext cx="1996800" cy="1876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VÄESTÖ JA ARVOT</a:t>
            </a:r>
          </a:p>
          <a:p>
            <a:pPr marL="0" marR="0" lvl="0" indent="0" algn="ctr" rtl="0">
              <a:lnSpc>
                <a:spcPct val="115000"/>
              </a:lnSpc>
              <a:spcBef>
                <a:spcPts val="1600"/>
              </a:spcBef>
              <a:spcAft>
                <a:spcPts val="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Etelä-Karjalan väkimäärä laskee ja keskittyy Lappeenrantaan ja Imatralle. Maakunnan huoltosuhde on kuralla, ja terveydenhoitomenot kasvavat. Nuoret muuttavat opintojen perässä pois Etelä-Karjalasta. Näköalattomuus valtaa alaa</a:t>
            </a:r>
            <a:r>
              <a:rPr lang="fi" sz="900" dirty="0">
                <a:latin typeface="Source Sans Pro" panose="020B0503030403020204" pitchFamily="34" charset="0"/>
                <a:ea typeface="Roboto"/>
                <a:cs typeface="Roboto"/>
                <a:sym typeface="Roboto"/>
              </a:rPr>
              <a:t>. </a:t>
            </a:r>
            <a:r>
              <a:rPr lang="fi-FI" sz="900" dirty="0">
                <a:latin typeface="Source Sans Pro" panose="020B0503030403020204" pitchFamily="34" charset="0"/>
                <a:ea typeface="Roboto"/>
                <a:cs typeface="Roboto"/>
                <a:sym typeface="Roboto"/>
              </a:rPr>
              <a:t>Kuitenkin kurjuuden keskellä yksittäisten visionäärien rohkeus yritteliäisyys tuovat toisinaan myös tulosta.</a:t>
            </a:r>
            <a:endParaRPr sz="900" u="none" strike="noStrike" cap="none" dirty="0">
              <a:solidFill>
                <a:srgbClr val="000000"/>
              </a:solidFill>
              <a:latin typeface="Source Sans Pro" panose="020B0503030403020204" pitchFamily="34" charset="0"/>
              <a:ea typeface="Roboto"/>
              <a:cs typeface="Roboto"/>
              <a:sym typeface="Roboto"/>
            </a:endParaRPr>
          </a:p>
        </p:txBody>
      </p:sp>
      <p:grpSp>
        <p:nvGrpSpPr>
          <p:cNvPr id="3" name="Ryhmä 2">
            <a:extLst>
              <a:ext uri="{FF2B5EF4-FFF2-40B4-BE49-F238E27FC236}">
                <a16:creationId xmlns:a16="http://schemas.microsoft.com/office/drawing/2014/main" id="{9A691D7B-1ABD-454F-AD59-353D9FA92C72}"/>
              </a:ext>
            </a:extLst>
          </p:cNvPr>
          <p:cNvGrpSpPr/>
          <p:nvPr/>
        </p:nvGrpSpPr>
        <p:grpSpPr>
          <a:xfrm>
            <a:off x="296708" y="140225"/>
            <a:ext cx="2577689" cy="944950"/>
            <a:chOff x="296708" y="140225"/>
            <a:chExt cx="2577689" cy="944950"/>
          </a:xfrm>
        </p:grpSpPr>
        <p:grpSp>
          <p:nvGrpSpPr>
            <p:cNvPr id="8" name="Ryhmä 7">
              <a:extLst>
                <a:ext uri="{FF2B5EF4-FFF2-40B4-BE49-F238E27FC236}">
                  <a16:creationId xmlns:a16="http://schemas.microsoft.com/office/drawing/2014/main" id="{D9BFE0FA-BC54-274B-8FBC-5C0FEA3E7D1E}"/>
                </a:ext>
              </a:extLst>
            </p:cNvPr>
            <p:cNvGrpSpPr/>
            <p:nvPr/>
          </p:nvGrpSpPr>
          <p:grpSpPr>
            <a:xfrm>
              <a:off x="2183002" y="140225"/>
              <a:ext cx="691395" cy="775854"/>
              <a:chOff x="4663091" y="-28"/>
              <a:chExt cx="4583595" cy="5143536"/>
            </a:xfrm>
          </p:grpSpPr>
          <p:sp>
            <p:nvSpPr>
              <p:cNvPr id="9" name="Tasakylkinen kolmio 27">
                <a:extLst>
                  <a:ext uri="{FF2B5EF4-FFF2-40B4-BE49-F238E27FC236}">
                    <a16:creationId xmlns:a16="http://schemas.microsoft.com/office/drawing/2014/main" id="{020877EF-C0C2-F64C-A28F-924AC37EE951}"/>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0" name="Tasakylkinen kolmio 27">
                <a:extLst>
                  <a:ext uri="{FF2B5EF4-FFF2-40B4-BE49-F238E27FC236}">
                    <a16:creationId xmlns:a16="http://schemas.microsoft.com/office/drawing/2014/main" id="{89B6132E-3793-3A4F-98AD-FF36890F129A}"/>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1" name="Tasakylkinen kolmio 27">
                <a:extLst>
                  <a:ext uri="{FF2B5EF4-FFF2-40B4-BE49-F238E27FC236}">
                    <a16:creationId xmlns:a16="http://schemas.microsoft.com/office/drawing/2014/main" id="{2CD5BB37-50E0-5149-B14F-70904DBE4E13}"/>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2" name="Tasakylkinen kolmio 27">
                <a:extLst>
                  <a:ext uri="{FF2B5EF4-FFF2-40B4-BE49-F238E27FC236}">
                    <a16:creationId xmlns:a16="http://schemas.microsoft.com/office/drawing/2014/main" id="{F3F65F83-B644-9B4E-957F-5C409C2691C0}"/>
                  </a:ext>
                </a:extLst>
              </p:cNvPr>
              <p:cNvSpPr/>
              <p:nvPr/>
            </p:nvSpPr>
            <p:spPr>
              <a:xfrm rot="162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 name="Suorakulmio 1">
              <a:extLst>
                <a:ext uri="{FF2B5EF4-FFF2-40B4-BE49-F238E27FC236}">
                  <a16:creationId xmlns:a16="http://schemas.microsoft.com/office/drawing/2014/main" id="{9A80A56D-D2E3-BC47-AC1A-E11F9D651BF2}"/>
                </a:ext>
              </a:extLst>
            </p:cNvPr>
            <p:cNvSpPr/>
            <p:nvPr/>
          </p:nvSpPr>
          <p:spPr>
            <a:xfrm>
              <a:off x="296708" y="500400"/>
              <a:ext cx="1859875" cy="584775"/>
            </a:xfrm>
            <a:prstGeom prst="rect">
              <a:avLst/>
            </a:prstGeom>
          </p:spPr>
          <p:txBody>
            <a:bodyPr wrap="square">
              <a:spAutoFit/>
            </a:bodyPr>
            <a:lstStyle/>
            <a:p>
              <a:pPr algn="r"/>
              <a:r>
                <a:rPr lang="fi-FI" sz="3200" b="1" dirty="0">
                  <a:latin typeface="Source Sans Pro" panose="020B0503030403020204" pitchFamily="34" charset="0"/>
                  <a:ea typeface="Roboto"/>
                  <a:cs typeface="Roboto"/>
                  <a:sym typeface="Roboto"/>
                </a:rPr>
                <a:t>Kurjimus</a:t>
              </a:r>
              <a:endParaRPr lang="fi-FI" sz="3200" b="1" dirty="0"/>
            </a:p>
          </p:txBody>
        </p:sp>
      </p:grpSp>
      <p:sp>
        <p:nvSpPr>
          <p:cNvPr id="14" name="Suorakulmio 13">
            <a:extLst>
              <a:ext uri="{FF2B5EF4-FFF2-40B4-BE49-F238E27FC236}">
                <a16:creationId xmlns:a16="http://schemas.microsoft.com/office/drawing/2014/main" id="{B7F9B94D-EA88-A34A-9F0D-E3ADE5E77C96}"/>
              </a:ext>
            </a:extLst>
          </p:cNvPr>
          <p:cNvSpPr/>
          <p:nvPr/>
        </p:nvSpPr>
        <p:spPr>
          <a:xfrm>
            <a:off x="475894" y="963066"/>
            <a:ext cx="3030786" cy="563616"/>
          </a:xfrm>
          <a:prstGeom prst="rect">
            <a:avLst/>
          </a:prstGeom>
        </p:spPr>
        <p:txBody>
          <a:bodyPr wrap="square">
            <a:spAutoFit/>
          </a:bodyPr>
          <a:lstStyle/>
          <a:p>
            <a:r>
              <a:rPr lang="fi" sz="800" b="1" dirty="0">
                <a:solidFill>
                  <a:schemeClr val="accent1"/>
                </a:solidFill>
                <a:latin typeface="Source Sans Pro" panose="020B0503030403020204" pitchFamily="34" charset="0"/>
                <a:ea typeface="Roboto"/>
                <a:cs typeface="Roboto"/>
                <a:sym typeface="Roboto"/>
              </a:rPr>
              <a:t>AVAINSANAT</a:t>
            </a:r>
          </a:p>
          <a:p>
            <a:pPr lvl="0">
              <a:lnSpc>
                <a:spcPct val="115000"/>
              </a:lnSpc>
              <a:buClr>
                <a:schemeClr val="dk1"/>
              </a:buClr>
              <a:buSzPts val="1100"/>
            </a:pPr>
            <a:r>
              <a:rPr lang="fi-FI" sz="1000" dirty="0">
                <a:solidFill>
                  <a:schemeClr val="dk1"/>
                </a:solidFill>
                <a:latin typeface="Source Sans Pro" panose="020B0503030403020204" pitchFamily="34" charset="0"/>
                <a:ea typeface="Roboto"/>
                <a:cs typeface="Roboto"/>
                <a:sym typeface="Roboto"/>
              </a:rPr>
              <a:t>hiipuva väestö, osaamistason lasku, pienyrittäjyys, kriisikunnat ja pakkoliitokset, syrjäytyminen</a:t>
            </a:r>
            <a:endParaRPr lang="fi-FI" sz="2300" dirty="0">
              <a:solidFill>
                <a:schemeClr val="dk1"/>
              </a:solidFill>
              <a:latin typeface="Source Sans Pro" panose="020B0503030403020204" pitchFamily="34" charset="0"/>
              <a:ea typeface="Roboto"/>
              <a:cs typeface="Roboto"/>
              <a:sym typeface="Roboto"/>
            </a:endParaRPr>
          </a:p>
        </p:txBody>
      </p:sp>
      <p:sp>
        <p:nvSpPr>
          <p:cNvPr id="4" name="Dian numeron paikkamerkki 3">
            <a:extLst>
              <a:ext uri="{FF2B5EF4-FFF2-40B4-BE49-F238E27FC236}">
                <a16:creationId xmlns:a16="http://schemas.microsoft.com/office/drawing/2014/main" id="{CC538196-9BF0-44EC-AB77-83F62134E0B8}"/>
              </a:ext>
            </a:extLst>
          </p:cNvPr>
          <p:cNvSpPr>
            <a:spLocks noGrp="1"/>
          </p:cNvSpPr>
          <p:nvPr>
            <p:ph type="sldNum" idx="12"/>
          </p:nvPr>
        </p:nvSpPr>
        <p:spPr/>
        <p:txBody>
          <a:bodyPr/>
          <a:lstStyle/>
          <a:p>
            <a:fld id="{00000000-1234-1234-1234-123412341234}" type="slidenum">
              <a:rPr lang="fi" smtClean="0"/>
              <a:pPr/>
              <a:t>13</a:t>
            </a:fld>
            <a:endParaRPr lang="f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25"/>
          <p:cNvSpPr/>
          <p:nvPr/>
        </p:nvSpPr>
        <p:spPr>
          <a:xfrm>
            <a:off x="899593" y="2120069"/>
            <a:ext cx="7356255" cy="1355621"/>
          </a:xfrm>
          <a:custGeom>
            <a:avLst/>
            <a:gdLst/>
            <a:ahLst/>
            <a:cxnLst/>
            <a:rect l="l" t="t" r="r" b="b"/>
            <a:pathLst>
              <a:path w="10077061" h="2752530" extrusionOk="0">
                <a:moveTo>
                  <a:pt x="0" y="0"/>
                </a:moveTo>
                <a:cubicBezTo>
                  <a:pt x="1702059" y="34990"/>
                  <a:pt x="3404119" y="69980"/>
                  <a:pt x="4861249" y="261257"/>
                </a:cubicBezTo>
                <a:cubicBezTo>
                  <a:pt x="6318379" y="452534"/>
                  <a:pt x="7873481" y="732453"/>
                  <a:pt x="8742783" y="1147665"/>
                </a:cubicBezTo>
                <a:cubicBezTo>
                  <a:pt x="9612085" y="1562877"/>
                  <a:pt x="10077061" y="2752530"/>
                  <a:pt x="10077061" y="2752530"/>
                </a:cubicBezTo>
                <a:lnTo>
                  <a:pt x="10077061" y="2752530"/>
                </a:lnTo>
              </a:path>
            </a:pathLst>
          </a:custGeom>
          <a:noFill/>
          <a:ln w="2540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sp>
        <p:nvSpPr>
          <p:cNvPr id="133" name="Google Shape;133;p25"/>
          <p:cNvSpPr/>
          <p:nvPr/>
        </p:nvSpPr>
        <p:spPr>
          <a:xfrm>
            <a:off x="7332955" y="3618050"/>
            <a:ext cx="1671137" cy="1256400"/>
          </a:xfrm>
          <a:prstGeom prst="rect">
            <a:avLst/>
          </a:prstGeom>
          <a:solidFill>
            <a:schemeClr val="accent1"/>
          </a:solidFill>
          <a:ln w="9525" cap="flat" cmpd="sng">
            <a:noFill/>
            <a:prstDash val="solid"/>
            <a:round/>
            <a:headEnd type="none" w="sm" len="sm"/>
            <a:tailEnd type="none" w="sm" len="sm"/>
          </a:ln>
          <a:effectLst/>
        </p:spPr>
        <p:txBody>
          <a:bodyPr spcFirstLastPara="1" wrap="square" lIns="180000" tIns="180000" rIns="180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Etelä-Karjalassa väki vähenee, ja kurjimuksen kierre kurittaa ankarasti. Koulutustaso heikkenee yhtä matkaa huoltosuhteen kanssa.</a:t>
            </a:r>
            <a:endParaRPr u="none" strike="noStrike" cap="none" dirty="0">
              <a:solidFill>
                <a:srgbClr val="000000"/>
              </a:solidFill>
              <a:latin typeface="Source Sans Pro" panose="020B0503030403020204" pitchFamily="34" charset="0"/>
              <a:ea typeface="Roboto"/>
              <a:cs typeface="Roboto"/>
              <a:sym typeface="Roboto"/>
            </a:endParaRPr>
          </a:p>
        </p:txBody>
      </p:sp>
      <p:sp>
        <p:nvSpPr>
          <p:cNvPr id="135" name="Google Shape;135;p25"/>
          <p:cNvSpPr txBox="1"/>
          <p:nvPr/>
        </p:nvSpPr>
        <p:spPr>
          <a:xfrm>
            <a:off x="2173763" y="1387547"/>
            <a:ext cx="1233299" cy="6393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Koulutettujen ja nuorten muutto Etelä-Karjalasta kiihtyy.</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36" name="Google Shape;136;p25"/>
          <p:cNvSpPr txBox="1"/>
          <p:nvPr/>
        </p:nvSpPr>
        <p:spPr>
          <a:xfrm>
            <a:off x="4266936" y="2454040"/>
            <a:ext cx="1117500" cy="6867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Huoltosuhteen ongelmat räjähtävät käsiin 2030-luvulla.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37" name="Google Shape;137;p25"/>
          <p:cNvSpPr txBox="1"/>
          <p:nvPr/>
        </p:nvSpPr>
        <p:spPr>
          <a:xfrm>
            <a:off x="3480540" y="1376471"/>
            <a:ext cx="1504799" cy="6393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Etenkin nuoret naiset muuttavat kasvukeskuksiin. Kansainvälinen muuttoliike hiipuu.</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38" name="Google Shape;138;p25"/>
          <p:cNvSpPr txBox="1"/>
          <p:nvPr/>
        </p:nvSpPr>
        <p:spPr>
          <a:xfrm>
            <a:off x="5496790" y="2778636"/>
            <a:ext cx="1261014" cy="6393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 Julkisten palveluiden rahoitus maakunnassa heikkenee entisestään. Valtio tulee hätiin.</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39" name="Google Shape;139;p25"/>
          <p:cNvSpPr txBox="1"/>
          <p:nvPr/>
        </p:nvSpPr>
        <p:spPr>
          <a:xfrm>
            <a:off x="7492074" y="1971114"/>
            <a:ext cx="1117500" cy="6393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Suuret teollisuusyritykset</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siirtyvät muualle.</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40" name="Google Shape;140;p25"/>
          <p:cNvSpPr txBox="1"/>
          <p:nvPr/>
        </p:nvSpPr>
        <p:spPr>
          <a:xfrm>
            <a:off x="421022" y="3107785"/>
            <a:ext cx="1935412" cy="7341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Tarjolla olevat koulutus ei vastaa yritysten monipuolistuviin tarpeisiin. Osaajien kannattaa muuttaa muualle valmistumisen jälkeen.</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41" name="Google Shape;141;p25"/>
          <p:cNvSpPr txBox="1"/>
          <p:nvPr/>
        </p:nvSpPr>
        <p:spPr>
          <a:xfrm>
            <a:off x="6877208" y="2849799"/>
            <a:ext cx="916165" cy="6393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 LUT poistuu Etelä-Karjalasta 2035.</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42" name="Google Shape;142;p25"/>
          <p:cNvSpPr txBox="1"/>
          <p:nvPr/>
        </p:nvSpPr>
        <p:spPr>
          <a:xfrm>
            <a:off x="2518771" y="2400772"/>
            <a:ext cx="1585827" cy="8454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Asuinympäristön ja asumisen</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laatu laskee pikkuhiljaa kuntatalouksien kiristyessä. Uusiin asumisen tarpeisiin ei kyetä kunnolla vastaamaan.</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43" name="Google Shape;143;p25"/>
          <p:cNvSpPr txBox="1"/>
          <p:nvPr/>
        </p:nvSpPr>
        <p:spPr>
          <a:xfrm>
            <a:off x="5211864" y="1436742"/>
            <a:ext cx="1758373" cy="7275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Yhteiskunta joutuu huolehtimaan alati suuremmasta joukosta työikäisiä ja työkykyisiä työttömyyden ja syrjäytymisen lisääntyessä.</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44" name="Google Shape;144;p25"/>
          <p:cNvSpPr/>
          <p:nvPr/>
        </p:nvSpPr>
        <p:spPr>
          <a:xfrm>
            <a:off x="554745" y="1121685"/>
            <a:ext cx="1551535" cy="1861496"/>
          </a:xfrm>
          <a:prstGeom prst="rect">
            <a:avLst/>
          </a:prstGeom>
          <a:solidFill>
            <a:schemeClr val="accent1"/>
          </a:solidFill>
          <a:ln w="9525" cap="flat" cmpd="sng">
            <a:noFill/>
            <a:prstDash val="solid"/>
            <a:round/>
            <a:headEnd type="none" w="sm" len="sm"/>
            <a:tailEnd type="none" w="sm" len="sm"/>
          </a:ln>
          <a:effectLst/>
        </p:spPr>
        <p:txBody>
          <a:bodyPr spcFirstLastPara="1" wrap="square" lIns="180000" tIns="180000" rIns="180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Etelä-Karjalassa ei ole osaamista eikä oikein intoakaan. Nuorten poismuutto alkaa kiihtyä, eikä Etelä-Karjalassa tarjottava koulutus kunnolla vastaa yritysten tarpeita. Tutkinnot eivät johda työllistymiseen.</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25" name="Google Shape;170;p28">
            <a:extLst>
              <a:ext uri="{FF2B5EF4-FFF2-40B4-BE49-F238E27FC236}">
                <a16:creationId xmlns:a16="http://schemas.microsoft.com/office/drawing/2014/main" id="{BD8BDB5B-FD65-E04B-A0F3-5C9EE46E50A9}"/>
              </a:ext>
            </a:extLst>
          </p:cNvPr>
          <p:cNvSpPr txBox="1"/>
          <p:nvPr/>
        </p:nvSpPr>
        <p:spPr>
          <a:xfrm>
            <a:off x="8604302" y="3267232"/>
            <a:ext cx="645300" cy="324000"/>
          </a:xfrm>
          <a:prstGeom prst="rect">
            <a:avLst/>
          </a:prstGeom>
          <a:noFill/>
          <a:ln>
            <a:noFill/>
          </a:ln>
        </p:spPr>
        <p:txBody>
          <a:bodyPr spcFirstLastPara="1" wrap="square" lIns="68575" tIns="34275" rIns="68575"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fi" sz="1000" u="none" strike="noStrike" cap="none" dirty="0">
                <a:solidFill>
                  <a:schemeClr val="dk1"/>
                </a:solidFill>
                <a:latin typeface="Source Sans Pro" panose="020B0503030403020204" pitchFamily="34" charset="0"/>
                <a:ea typeface="Roboto"/>
                <a:cs typeface="Roboto"/>
                <a:sym typeface="Roboto"/>
              </a:rPr>
              <a:t>2040</a:t>
            </a:r>
            <a:endParaRPr sz="1000" u="none" strike="noStrike" cap="none" dirty="0">
              <a:solidFill>
                <a:srgbClr val="000000"/>
              </a:solidFill>
              <a:latin typeface="Source Sans Pro" panose="020B0503030403020204" pitchFamily="34" charset="0"/>
              <a:ea typeface="Roboto"/>
              <a:cs typeface="Roboto"/>
              <a:sym typeface="Roboto"/>
            </a:endParaRPr>
          </a:p>
        </p:txBody>
      </p:sp>
      <p:grpSp>
        <p:nvGrpSpPr>
          <p:cNvPr id="40" name="Ryhmä 39">
            <a:extLst>
              <a:ext uri="{FF2B5EF4-FFF2-40B4-BE49-F238E27FC236}">
                <a16:creationId xmlns:a16="http://schemas.microsoft.com/office/drawing/2014/main" id="{CA48A9FD-4D0F-F247-9B28-6A238580326F}"/>
              </a:ext>
            </a:extLst>
          </p:cNvPr>
          <p:cNvGrpSpPr/>
          <p:nvPr/>
        </p:nvGrpSpPr>
        <p:grpSpPr>
          <a:xfrm>
            <a:off x="296708" y="140225"/>
            <a:ext cx="2577689" cy="944950"/>
            <a:chOff x="296708" y="140225"/>
            <a:chExt cx="2577689" cy="944950"/>
          </a:xfrm>
        </p:grpSpPr>
        <p:grpSp>
          <p:nvGrpSpPr>
            <p:cNvPr id="41" name="Ryhmä 40">
              <a:extLst>
                <a:ext uri="{FF2B5EF4-FFF2-40B4-BE49-F238E27FC236}">
                  <a16:creationId xmlns:a16="http://schemas.microsoft.com/office/drawing/2014/main" id="{0E07A4EF-2FFD-2B4B-9F55-FFBEDFE11E38}"/>
                </a:ext>
              </a:extLst>
            </p:cNvPr>
            <p:cNvGrpSpPr/>
            <p:nvPr/>
          </p:nvGrpSpPr>
          <p:grpSpPr>
            <a:xfrm>
              <a:off x="2183002" y="140225"/>
              <a:ext cx="691395" cy="775854"/>
              <a:chOff x="4663091" y="-28"/>
              <a:chExt cx="4583595" cy="5143536"/>
            </a:xfrm>
          </p:grpSpPr>
          <p:sp>
            <p:nvSpPr>
              <p:cNvPr id="43" name="Tasakylkinen kolmio 27">
                <a:extLst>
                  <a:ext uri="{FF2B5EF4-FFF2-40B4-BE49-F238E27FC236}">
                    <a16:creationId xmlns:a16="http://schemas.microsoft.com/office/drawing/2014/main" id="{F44ABC1F-470C-9E4A-A4E8-A57EDB0E8403}"/>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4" name="Tasakylkinen kolmio 27">
                <a:extLst>
                  <a:ext uri="{FF2B5EF4-FFF2-40B4-BE49-F238E27FC236}">
                    <a16:creationId xmlns:a16="http://schemas.microsoft.com/office/drawing/2014/main" id="{D95CB643-4A77-7747-B3BD-9A323F9A6F42}"/>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5" name="Tasakylkinen kolmio 27">
                <a:extLst>
                  <a:ext uri="{FF2B5EF4-FFF2-40B4-BE49-F238E27FC236}">
                    <a16:creationId xmlns:a16="http://schemas.microsoft.com/office/drawing/2014/main" id="{EA2CF248-2EC8-F74C-AD05-458E4F0197FD}"/>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6" name="Tasakylkinen kolmio 27">
                <a:extLst>
                  <a:ext uri="{FF2B5EF4-FFF2-40B4-BE49-F238E27FC236}">
                    <a16:creationId xmlns:a16="http://schemas.microsoft.com/office/drawing/2014/main" id="{6E3260E9-0577-494F-97ED-94EE0B875A2C}"/>
                  </a:ext>
                </a:extLst>
              </p:cNvPr>
              <p:cNvSpPr/>
              <p:nvPr/>
            </p:nvSpPr>
            <p:spPr>
              <a:xfrm rot="162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42" name="Suorakulmio 41">
              <a:extLst>
                <a:ext uri="{FF2B5EF4-FFF2-40B4-BE49-F238E27FC236}">
                  <a16:creationId xmlns:a16="http://schemas.microsoft.com/office/drawing/2014/main" id="{45A56373-2081-7F46-B2ED-A78F3CC73653}"/>
                </a:ext>
              </a:extLst>
            </p:cNvPr>
            <p:cNvSpPr/>
            <p:nvPr/>
          </p:nvSpPr>
          <p:spPr>
            <a:xfrm>
              <a:off x="296708" y="500400"/>
              <a:ext cx="1859875" cy="584775"/>
            </a:xfrm>
            <a:prstGeom prst="rect">
              <a:avLst/>
            </a:prstGeom>
          </p:spPr>
          <p:txBody>
            <a:bodyPr wrap="square">
              <a:spAutoFit/>
            </a:bodyPr>
            <a:lstStyle/>
            <a:p>
              <a:pPr algn="r"/>
              <a:r>
                <a:rPr lang="fi-FI" sz="3200" b="1" dirty="0">
                  <a:latin typeface="Source Sans Pro" panose="020B0503030403020204" pitchFamily="34" charset="0"/>
                  <a:ea typeface="Roboto"/>
                  <a:cs typeface="Roboto"/>
                  <a:sym typeface="Roboto"/>
                </a:rPr>
                <a:t>Kurjimus</a:t>
              </a:r>
              <a:endParaRPr lang="fi-FI" sz="3200" b="1" dirty="0"/>
            </a:p>
          </p:txBody>
        </p:sp>
      </p:grpSp>
      <p:sp>
        <p:nvSpPr>
          <p:cNvPr id="2" name="Dian numeron paikkamerkki 1">
            <a:extLst>
              <a:ext uri="{FF2B5EF4-FFF2-40B4-BE49-F238E27FC236}">
                <a16:creationId xmlns:a16="http://schemas.microsoft.com/office/drawing/2014/main" id="{FE062401-ACAD-4590-8E2D-4A7FFC68DDF2}"/>
              </a:ext>
            </a:extLst>
          </p:cNvPr>
          <p:cNvSpPr>
            <a:spLocks noGrp="1"/>
          </p:cNvSpPr>
          <p:nvPr>
            <p:ph type="sldNum" idx="12"/>
          </p:nvPr>
        </p:nvSpPr>
        <p:spPr/>
        <p:txBody>
          <a:bodyPr/>
          <a:lstStyle/>
          <a:p>
            <a:fld id="{00000000-1234-1234-1234-123412341234}" type="slidenum">
              <a:rPr lang="fi" smtClean="0"/>
              <a:pPr/>
              <a:t>14</a:t>
            </a:fld>
            <a:endParaRPr lang="f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6"/>
          <p:cNvSpPr txBox="1">
            <a:spLocks noGrp="1"/>
          </p:cNvSpPr>
          <p:nvPr>
            <p:ph type="body" idx="1"/>
          </p:nvPr>
        </p:nvSpPr>
        <p:spPr>
          <a:xfrm>
            <a:off x="475199" y="1031538"/>
            <a:ext cx="3971237" cy="36483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600"/>
              </a:spcAft>
              <a:buClr>
                <a:schemeClr val="dk1"/>
              </a:buClr>
              <a:buSzPts val="1100"/>
              <a:buNone/>
            </a:pPr>
            <a:r>
              <a:rPr lang="fi" b="1" dirty="0">
                <a:solidFill>
                  <a:srgbClr val="000000"/>
                </a:solidFill>
                <a:latin typeface="Source Sans Pro" panose="020B0503030403020204" pitchFamily="34" charset="0"/>
                <a:ea typeface="Roboto"/>
                <a:cs typeface="Roboto"/>
                <a:sym typeface="Roboto"/>
              </a:rPr>
              <a:t>Haetaan tehokkuutta ja toimintavarmuutta yhteistyöstä</a:t>
            </a:r>
            <a:endParaRPr lang="fi"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Luodaan myö-henkeä alueen eri toimijoiden kesken.</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Tunnistetaan yhteiset edunvalvonnalliset tavoitteet.</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Rakennetaan kumppaanuuksia julkisten ja yksityisen sektorin toimijoiden välille.</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Vahvistetaan yritysten ja oppilaitosten yhteistyötä.</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Vahvistetaan maakuntalaisten tulevaisuususkoa.</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Kehitetään hallinnollisten prosessien ketteryyttä ja tehokkuutta.</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Edistetään julkisten resurssien yhteiskäyttöä yli kuntarajojen.</a:t>
            </a:r>
            <a:endParaRPr sz="11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1200"/>
              </a:spcBef>
              <a:spcAft>
                <a:spcPts val="600"/>
              </a:spcAft>
              <a:buClr>
                <a:schemeClr val="dk1"/>
              </a:buClr>
              <a:buSzPts val="1100"/>
              <a:buNone/>
            </a:pPr>
            <a:r>
              <a:rPr lang="fi" b="1" dirty="0">
                <a:solidFill>
                  <a:srgbClr val="000000"/>
                </a:solidFill>
                <a:latin typeface="Source Sans Pro" panose="020B0503030403020204" pitchFamily="34" charset="0"/>
                <a:ea typeface="Roboto"/>
                <a:cs typeface="Roboto"/>
                <a:sym typeface="Roboto"/>
              </a:rPr>
              <a:t>Turvataan yritysten toimintamahdolli­suuksia ja vahvistetaan yrittäjyyttä</a:t>
            </a:r>
            <a:endParaRPr lang="fi" dirty="0">
              <a:solidFill>
                <a:srgbClr val="000000"/>
              </a:solidFill>
              <a:latin typeface="Source Sans Pro" panose="020B0503030403020204" pitchFamily="34" charset="0"/>
              <a:ea typeface="Roboto"/>
              <a:cs typeface="Roboto"/>
              <a:sym typeface="Roboto"/>
            </a:endParaRPr>
          </a:p>
          <a:p>
            <a:pPr marL="0" lvl="0" indent="0" algn="l" rtl="0">
              <a:lnSpc>
                <a:spcPct val="85000"/>
              </a:lnSpc>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Vahvistetaan yrittäjyyskasvatusta ja tuetaan yritteliäisyyttä.</a:t>
            </a:r>
          </a:p>
          <a:p>
            <a:pPr marL="0" lvl="0" indent="0" algn="l" rtl="0">
              <a:lnSpc>
                <a:spcPct val="85000"/>
              </a:lnSpc>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Kehitetään elinkeinorakenteen monipuolisuutta</a:t>
            </a:r>
            <a:br>
              <a:rPr lang="fi" sz="1100" dirty="0">
                <a:solidFill>
                  <a:srgbClr val="000000"/>
                </a:solidFill>
                <a:latin typeface="Source Sans Pro" panose="020B0503030403020204" pitchFamily="34" charset="0"/>
                <a:ea typeface="Roboto"/>
                <a:cs typeface="Roboto"/>
                <a:sym typeface="Roboto"/>
              </a:rPr>
            </a:br>
            <a:r>
              <a:rPr lang="fi" sz="1000" dirty="0">
                <a:solidFill>
                  <a:srgbClr val="000000"/>
                </a:solidFill>
                <a:latin typeface="Source Sans Pro" panose="020B0503030403020204" pitchFamily="34" charset="0"/>
                <a:ea typeface="Roboto"/>
                <a:cs typeface="Roboto"/>
                <a:sym typeface="Roboto"/>
              </a:rPr>
              <a:t>(huomioiden myös alojen sukupuolittuminen)</a:t>
            </a:r>
            <a:r>
              <a:rPr lang="fi" sz="1100" dirty="0">
                <a:solidFill>
                  <a:srgbClr val="000000"/>
                </a:solidFill>
                <a:latin typeface="Source Sans Pro" panose="020B0503030403020204" pitchFamily="34" charset="0"/>
                <a:ea typeface="Roboto"/>
                <a:cs typeface="Roboto"/>
                <a:sym typeface="Roboto"/>
              </a:rPr>
              <a:t>.</a:t>
            </a:r>
          </a:p>
          <a:p>
            <a:pPr marL="0" lvl="0" indent="0" algn="l" rtl="0">
              <a:lnSpc>
                <a:spcPct val="85000"/>
              </a:lnSpc>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Panostetaan työvoiman saatavuuteen.</a:t>
            </a:r>
            <a:endParaRPr sz="1050" dirty="0">
              <a:solidFill>
                <a:srgbClr val="000000"/>
              </a:solidFill>
              <a:latin typeface="Source Sans Pro" panose="020B0503030403020204" pitchFamily="34" charset="0"/>
              <a:ea typeface="Roboto"/>
              <a:cs typeface="Roboto"/>
              <a:sym typeface="Roboto"/>
            </a:endParaRPr>
          </a:p>
        </p:txBody>
      </p:sp>
      <p:sp>
        <p:nvSpPr>
          <p:cNvPr id="151" name="Google Shape;151;p26"/>
          <p:cNvSpPr txBox="1">
            <a:spLocks noGrp="1"/>
          </p:cNvSpPr>
          <p:nvPr>
            <p:ph type="body" idx="2"/>
          </p:nvPr>
        </p:nvSpPr>
        <p:spPr>
          <a:xfrm>
            <a:off x="4697562" y="1031538"/>
            <a:ext cx="4064698" cy="3648300"/>
          </a:xfrm>
          <a:prstGeom prst="rect">
            <a:avLst/>
          </a:prstGeom>
          <a:noFill/>
          <a:ln>
            <a:noFill/>
          </a:ln>
        </p:spPr>
        <p:txBody>
          <a:bodyPr spcFirstLastPara="1" wrap="square" lIns="91425" tIns="91425" rIns="91425" bIns="91425" anchor="b" anchorCtr="0">
            <a:noAutofit/>
          </a:bodyPr>
          <a:lstStyle/>
          <a:p>
            <a:pPr marL="0" lvl="0" indent="0" algn="l" rtl="0">
              <a:lnSpc>
                <a:spcPct val="85000"/>
              </a:lnSpc>
              <a:spcBef>
                <a:spcPts val="0"/>
              </a:spcBef>
              <a:spcAft>
                <a:spcPts val="600"/>
              </a:spcAft>
              <a:buClr>
                <a:schemeClr val="dk1"/>
              </a:buClr>
              <a:buSzPts val="1100"/>
              <a:buNone/>
            </a:pPr>
            <a:r>
              <a:rPr lang="fi" b="1" dirty="0">
                <a:solidFill>
                  <a:srgbClr val="000000"/>
                </a:solidFill>
                <a:latin typeface="Source Sans Pro" panose="020B0503030403020204" pitchFamily="34" charset="0"/>
                <a:ea typeface="Roboto"/>
                <a:cs typeface="Roboto"/>
                <a:sym typeface="Roboto"/>
              </a:rPr>
              <a:t>Turvataan koulutuksen ja osaamisen tarjonta</a:t>
            </a:r>
            <a:endParaRPr lang="fi"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Panostetaan virtuaaliopiskelun mahdollisuuksiin ja vahvistetaan virtuaaliohjauksen osaamista.</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Uudelleensuunnataan osaamista ja osaajia muuttuviin tarpeisiin.</a:t>
            </a:r>
          </a:p>
          <a:p>
            <a:pPr marL="0" lvl="0" indent="0" algn="l" rtl="0">
              <a:lnSpc>
                <a:spcPct val="85000"/>
              </a:lnSpc>
              <a:spcBef>
                <a:spcPts val="0"/>
              </a:spcBef>
              <a:spcAft>
                <a:spcPts val="300"/>
              </a:spcAft>
              <a:buClr>
                <a:schemeClr val="dk1"/>
              </a:buClr>
              <a:buSzPts val="1100"/>
              <a:buNone/>
            </a:pPr>
            <a:r>
              <a:rPr lang="fi" sz="1100" dirty="0">
                <a:solidFill>
                  <a:schemeClr val="dk1"/>
                </a:solidFill>
                <a:latin typeface="Source Sans Pro" panose="020B0503030403020204" pitchFamily="34" charset="0"/>
                <a:ea typeface="Roboto"/>
                <a:cs typeface="Roboto"/>
                <a:sym typeface="Roboto"/>
              </a:rPr>
              <a:t>Ennakoidaan osaamistarpeiden kehittymistä systemaattisesti.</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Vahvistetaan yhteistyötä eri koulutusasteiden ja koulutuksen tarjoajien välillä.</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Kiinnitetään kansainvälisiä osaajat maakuntaan, ja tuetaan heidän työllistymistä.</a:t>
            </a:r>
          </a:p>
          <a:p>
            <a:pPr marL="0" lvl="0" indent="0" algn="l" rtl="0">
              <a:lnSpc>
                <a:spcPct val="85000"/>
              </a:lnSpc>
              <a:spcBef>
                <a:spcPts val="1200"/>
              </a:spcBef>
              <a:spcAft>
                <a:spcPts val="600"/>
              </a:spcAft>
              <a:buClr>
                <a:schemeClr val="dk1"/>
              </a:buClr>
              <a:buSzPts val="1100"/>
              <a:buNone/>
            </a:pPr>
            <a:r>
              <a:rPr lang="fi" b="1" dirty="0">
                <a:solidFill>
                  <a:srgbClr val="000000"/>
                </a:solidFill>
                <a:latin typeface="Source Sans Pro" panose="020B0503030403020204" pitchFamily="34" charset="0"/>
                <a:ea typeface="Roboto"/>
                <a:cs typeface="Roboto"/>
                <a:sym typeface="Roboto"/>
              </a:rPr>
              <a:t>Tarjotaan vetovoimaisia ja houkuttelevia</a:t>
            </a:r>
            <a:br>
              <a:rPr lang="fi" b="1" dirty="0">
                <a:solidFill>
                  <a:srgbClr val="000000"/>
                </a:solidFill>
                <a:latin typeface="Source Sans Pro" panose="020B0503030403020204" pitchFamily="34" charset="0"/>
                <a:ea typeface="Roboto"/>
                <a:cs typeface="Roboto"/>
                <a:sym typeface="Roboto"/>
              </a:rPr>
            </a:br>
            <a:r>
              <a:rPr lang="fi" b="1" dirty="0">
                <a:solidFill>
                  <a:srgbClr val="000000"/>
                </a:solidFill>
                <a:latin typeface="Source Sans Pro" panose="020B0503030403020204" pitchFamily="34" charset="0"/>
                <a:ea typeface="Roboto"/>
                <a:cs typeface="Roboto"/>
                <a:sym typeface="Roboto"/>
              </a:rPr>
              <a:t>asuin- ja elinympäristöjä</a:t>
            </a:r>
            <a:endParaRPr lang="fi"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Markkinoidaan Etelä-Karjalan elinympäristöjä.</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Houkutellaan paluumuuttajia maakuntaan.</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Rakennetaan sujuvan arjen maakuntaa.</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Tarjotaan valinnanvaraa ja monimuotoisuutta</a:t>
            </a:r>
            <a:br>
              <a:rPr lang="fi" sz="1100" dirty="0">
                <a:solidFill>
                  <a:srgbClr val="000000"/>
                </a:solidFill>
                <a:latin typeface="Source Sans Pro" panose="020B0503030403020204" pitchFamily="34" charset="0"/>
                <a:ea typeface="Roboto"/>
                <a:cs typeface="Roboto"/>
                <a:sym typeface="Roboto"/>
              </a:rPr>
            </a:br>
            <a:r>
              <a:rPr lang="fi" sz="1000" dirty="0">
                <a:solidFill>
                  <a:srgbClr val="000000"/>
                </a:solidFill>
                <a:latin typeface="Source Sans Pro" panose="020B0503030403020204" pitchFamily="34" charset="0"/>
                <a:ea typeface="Roboto"/>
                <a:cs typeface="Roboto"/>
                <a:sym typeface="Roboto"/>
              </a:rPr>
              <a:t>(työ-, harrastus-, asumisratkaisuja)</a:t>
            </a:r>
            <a:r>
              <a:rPr lang="fi" sz="1100" dirty="0">
                <a:solidFill>
                  <a:srgbClr val="000000"/>
                </a:solidFill>
                <a:latin typeface="Source Sans Pro" panose="020B0503030403020204" pitchFamily="34" charset="0"/>
                <a:ea typeface="Roboto"/>
                <a:cs typeface="Roboto"/>
                <a:sym typeface="Roboto"/>
              </a:rPr>
              <a:t>.</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Vahvistetaan kansainvälisten asukkaiden palveluita.</a:t>
            </a:r>
          </a:p>
          <a:p>
            <a:pPr marL="0" lvl="0" indent="0" algn="l" rtl="0">
              <a:lnSpc>
                <a:spcPct val="85000"/>
              </a:lnSpc>
              <a:spcBef>
                <a:spcPts val="0"/>
              </a:spcBef>
              <a:spcAft>
                <a:spcPts val="3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Edistetään monipaikkaisen asumisen ja työskentelyn mahdollisuuksia.</a:t>
            </a:r>
            <a:endParaRPr sz="1100" dirty="0">
              <a:solidFill>
                <a:srgbClr val="000000"/>
              </a:solidFill>
              <a:latin typeface="Source Sans Pro" panose="020B0503030403020204" pitchFamily="34" charset="0"/>
              <a:ea typeface="Roboto"/>
              <a:cs typeface="Roboto"/>
              <a:sym typeface="Roboto"/>
            </a:endParaRPr>
          </a:p>
        </p:txBody>
      </p:sp>
      <p:sp>
        <p:nvSpPr>
          <p:cNvPr id="7" name="Google Shape;121;p24">
            <a:extLst>
              <a:ext uri="{FF2B5EF4-FFF2-40B4-BE49-F238E27FC236}">
                <a16:creationId xmlns:a16="http://schemas.microsoft.com/office/drawing/2014/main" id="{61F6286D-A357-2F42-829C-379D294100F6}"/>
              </a:ext>
            </a:extLst>
          </p:cNvPr>
          <p:cNvSpPr txBox="1">
            <a:spLocks/>
          </p:cNvSpPr>
          <p:nvPr/>
        </p:nvSpPr>
        <p:spPr>
          <a:xfrm>
            <a:off x="2937270" y="370008"/>
            <a:ext cx="372268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85000"/>
              </a:lnSpc>
            </a:pPr>
            <a:r>
              <a:rPr lang="fi" sz="2000" b="0" dirty="0">
                <a:solidFill>
                  <a:srgbClr val="000000"/>
                </a:solidFill>
                <a:latin typeface="Source Sans Pro Light" panose="020B0403030403020204" pitchFamily="34" charset="0"/>
                <a:ea typeface="Roboto"/>
                <a:cs typeface="Roboto"/>
                <a:sym typeface="Roboto"/>
              </a:rPr>
              <a:t>SKENAARIOKOHTAINEN</a:t>
            </a:r>
            <a:br>
              <a:rPr lang="fi" sz="2000" b="0" dirty="0">
                <a:solidFill>
                  <a:srgbClr val="000000"/>
                </a:solidFill>
                <a:latin typeface="Source Sans Pro Light" panose="020B0403030403020204" pitchFamily="34" charset="0"/>
                <a:ea typeface="Roboto"/>
                <a:cs typeface="Roboto"/>
                <a:sym typeface="Roboto"/>
              </a:rPr>
            </a:br>
            <a:r>
              <a:rPr lang="fi" sz="2000" dirty="0">
                <a:solidFill>
                  <a:srgbClr val="000000"/>
                </a:solidFill>
                <a:ea typeface="Roboto"/>
                <a:cs typeface="Roboto"/>
                <a:sym typeface="Roboto"/>
              </a:rPr>
              <a:t>VARAUTUMISSUUNNITELMA</a:t>
            </a:r>
            <a:endParaRPr lang="fi-FI" sz="2000" dirty="0">
              <a:solidFill>
                <a:srgbClr val="000000"/>
              </a:solidFill>
              <a:ea typeface="Roboto"/>
              <a:cs typeface="Roboto"/>
              <a:sym typeface="Roboto"/>
            </a:endParaRPr>
          </a:p>
        </p:txBody>
      </p:sp>
      <p:grpSp>
        <p:nvGrpSpPr>
          <p:cNvPr id="21" name="Ryhmä 20">
            <a:extLst>
              <a:ext uri="{FF2B5EF4-FFF2-40B4-BE49-F238E27FC236}">
                <a16:creationId xmlns:a16="http://schemas.microsoft.com/office/drawing/2014/main" id="{AF62D06A-F504-004C-939D-36BD2DE4F73B}"/>
              </a:ext>
            </a:extLst>
          </p:cNvPr>
          <p:cNvGrpSpPr/>
          <p:nvPr/>
        </p:nvGrpSpPr>
        <p:grpSpPr>
          <a:xfrm>
            <a:off x="296708" y="140225"/>
            <a:ext cx="2577689" cy="944950"/>
            <a:chOff x="296708" y="140225"/>
            <a:chExt cx="2577689" cy="944950"/>
          </a:xfrm>
        </p:grpSpPr>
        <p:grpSp>
          <p:nvGrpSpPr>
            <p:cNvPr id="22" name="Ryhmä 21">
              <a:extLst>
                <a:ext uri="{FF2B5EF4-FFF2-40B4-BE49-F238E27FC236}">
                  <a16:creationId xmlns:a16="http://schemas.microsoft.com/office/drawing/2014/main" id="{52C8D9EB-A845-594E-B8BC-BA6DFBEB3478}"/>
                </a:ext>
              </a:extLst>
            </p:cNvPr>
            <p:cNvGrpSpPr/>
            <p:nvPr/>
          </p:nvGrpSpPr>
          <p:grpSpPr>
            <a:xfrm>
              <a:off x="2183002" y="140225"/>
              <a:ext cx="691395" cy="775854"/>
              <a:chOff x="4663091" y="-28"/>
              <a:chExt cx="4583595" cy="5143536"/>
            </a:xfrm>
          </p:grpSpPr>
          <p:sp>
            <p:nvSpPr>
              <p:cNvPr id="24" name="Tasakylkinen kolmio 27">
                <a:extLst>
                  <a:ext uri="{FF2B5EF4-FFF2-40B4-BE49-F238E27FC236}">
                    <a16:creationId xmlns:a16="http://schemas.microsoft.com/office/drawing/2014/main" id="{10CF3D34-E675-3D4E-82CC-2AE99C95D837}"/>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5" name="Tasakylkinen kolmio 27">
                <a:extLst>
                  <a:ext uri="{FF2B5EF4-FFF2-40B4-BE49-F238E27FC236}">
                    <a16:creationId xmlns:a16="http://schemas.microsoft.com/office/drawing/2014/main" id="{856675EF-518D-BC4C-8661-006DF0628608}"/>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6" name="Tasakylkinen kolmio 27">
                <a:extLst>
                  <a:ext uri="{FF2B5EF4-FFF2-40B4-BE49-F238E27FC236}">
                    <a16:creationId xmlns:a16="http://schemas.microsoft.com/office/drawing/2014/main" id="{79A7CFEA-5AB9-6D4E-A141-73B935A9F9AD}"/>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7" name="Tasakylkinen kolmio 27">
                <a:extLst>
                  <a:ext uri="{FF2B5EF4-FFF2-40B4-BE49-F238E27FC236}">
                    <a16:creationId xmlns:a16="http://schemas.microsoft.com/office/drawing/2014/main" id="{EEC1660E-7F0B-954B-95AE-7935A90A07D0}"/>
                  </a:ext>
                </a:extLst>
              </p:cNvPr>
              <p:cNvSpPr/>
              <p:nvPr/>
            </p:nvSpPr>
            <p:spPr>
              <a:xfrm rot="162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3" name="Suorakulmio 22">
              <a:extLst>
                <a:ext uri="{FF2B5EF4-FFF2-40B4-BE49-F238E27FC236}">
                  <a16:creationId xmlns:a16="http://schemas.microsoft.com/office/drawing/2014/main" id="{086A149E-DB0A-D642-96CD-A5ABF3512D26}"/>
                </a:ext>
              </a:extLst>
            </p:cNvPr>
            <p:cNvSpPr/>
            <p:nvPr/>
          </p:nvSpPr>
          <p:spPr>
            <a:xfrm>
              <a:off x="296708" y="500400"/>
              <a:ext cx="1859875" cy="584775"/>
            </a:xfrm>
            <a:prstGeom prst="rect">
              <a:avLst/>
            </a:prstGeom>
          </p:spPr>
          <p:txBody>
            <a:bodyPr wrap="square">
              <a:spAutoFit/>
            </a:bodyPr>
            <a:lstStyle/>
            <a:p>
              <a:pPr algn="r"/>
              <a:r>
                <a:rPr lang="fi-FI" sz="3200" b="1" dirty="0">
                  <a:latin typeface="Source Sans Pro" panose="020B0503030403020204" pitchFamily="34" charset="0"/>
                  <a:ea typeface="Roboto"/>
                  <a:cs typeface="Roboto"/>
                  <a:sym typeface="Roboto"/>
                </a:rPr>
                <a:t>Kurjimus</a:t>
              </a:r>
              <a:endParaRPr lang="fi-FI" sz="3200" b="1" dirty="0"/>
            </a:p>
          </p:txBody>
        </p:sp>
      </p:grpSp>
      <p:sp>
        <p:nvSpPr>
          <p:cNvPr id="2" name="Dian numeron paikkamerkki 1">
            <a:extLst>
              <a:ext uri="{FF2B5EF4-FFF2-40B4-BE49-F238E27FC236}">
                <a16:creationId xmlns:a16="http://schemas.microsoft.com/office/drawing/2014/main" id="{478FFC7F-7753-4813-85C3-E92F236F4E68}"/>
              </a:ext>
            </a:extLst>
          </p:cNvPr>
          <p:cNvSpPr>
            <a:spLocks noGrp="1"/>
          </p:cNvSpPr>
          <p:nvPr>
            <p:ph type="sldNum" idx="12"/>
          </p:nvPr>
        </p:nvSpPr>
        <p:spPr/>
        <p:txBody>
          <a:bodyPr/>
          <a:lstStyle/>
          <a:p>
            <a:fld id="{00000000-1234-1234-1234-123412341234}" type="slidenum">
              <a:rPr lang="fi" smtClean="0"/>
              <a:pPr/>
              <a:t>15</a:t>
            </a:fld>
            <a:endParaRPr lang="fi"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8" name="Ryhmä 7">
            <a:extLst>
              <a:ext uri="{FF2B5EF4-FFF2-40B4-BE49-F238E27FC236}">
                <a16:creationId xmlns:a16="http://schemas.microsoft.com/office/drawing/2014/main" id="{C7739FD2-FFA5-2147-B1FC-4CEE00077505}"/>
              </a:ext>
            </a:extLst>
          </p:cNvPr>
          <p:cNvGrpSpPr/>
          <p:nvPr/>
        </p:nvGrpSpPr>
        <p:grpSpPr>
          <a:xfrm>
            <a:off x="4663093" y="1"/>
            <a:ext cx="4583542" cy="5143472"/>
            <a:chOff x="4071967" y="924527"/>
            <a:chExt cx="265682" cy="298138"/>
          </a:xfrm>
        </p:grpSpPr>
        <p:sp>
          <p:nvSpPr>
            <p:cNvPr id="9" name="Tasakylkinen kolmio 27">
              <a:extLst>
                <a:ext uri="{FF2B5EF4-FFF2-40B4-BE49-F238E27FC236}">
                  <a16:creationId xmlns:a16="http://schemas.microsoft.com/office/drawing/2014/main" id="{01E0AB3B-DEE7-7F4E-9FD8-1EC6AA58DA1D}"/>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0" name="Tasakylkinen kolmio 27">
              <a:extLst>
                <a:ext uri="{FF2B5EF4-FFF2-40B4-BE49-F238E27FC236}">
                  <a16:creationId xmlns:a16="http://schemas.microsoft.com/office/drawing/2014/main" id="{C792614C-6520-CB48-93F1-22BA1B2FB1F5}"/>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1" name="Tasakylkinen kolmio 27">
              <a:extLst>
                <a:ext uri="{FF2B5EF4-FFF2-40B4-BE49-F238E27FC236}">
                  <a16:creationId xmlns:a16="http://schemas.microsoft.com/office/drawing/2014/main" id="{283ABF67-0F7F-A244-AFF8-0FA820533AB2}"/>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2" name="Tasakylkinen kolmio 27">
              <a:extLst>
                <a:ext uri="{FF2B5EF4-FFF2-40B4-BE49-F238E27FC236}">
                  <a16:creationId xmlns:a16="http://schemas.microsoft.com/office/drawing/2014/main" id="{69A50E9D-2E03-5141-9DA2-3B6125871A79}"/>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95" name="Google Shape;95;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fi" sz="8400" dirty="0"/>
              <a:t>Käperrys</a:t>
            </a:r>
            <a:endParaRPr sz="8400" dirty="0"/>
          </a:p>
        </p:txBody>
      </p:sp>
      <p:sp>
        <p:nvSpPr>
          <p:cNvPr id="13" name="Google Shape;95;p20">
            <a:extLst>
              <a:ext uri="{FF2B5EF4-FFF2-40B4-BE49-F238E27FC236}">
                <a16:creationId xmlns:a16="http://schemas.microsoft.com/office/drawing/2014/main" id="{0AF8B0EB-F696-9341-88AE-9A04C5CD7EDA}"/>
              </a:ext>
            </a:extLst>
          </p:cNvPr>
          <p:cNvSpPr txBox="1">
            <a:spLocks/>
          </p:cNvSpPr>
          <p:nvPr/>
        </p:nvSpPr>
        <p:spPr>
          <a:xfrm>
            <a:off x="542899" y="465816"/>
            <a:ext cx="8520600" cy="6189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Source Sans Pro" panose="020B0503030403020204" pitchFamily="34" charset="0"/>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fi-FI" sz="2000" dirty="0"/>
              <a:t>SKENAARIO</a:t>
            </a:r>
          </a:p>
        </p:txBody>
      </p:sp>
      <p:sp>
        <p:nvSpPr>
          <p:cNvPr id="2" name="Dian numeron paikkamerkki 1">
            <a:extLst>
              <a:ext uri="{FF2B5EF4-FFF2-40B4-BE49-F238E27FC236}">
                <a16:creationId xmlns:a16="http://schemas.microsoft.com/office/drawing/2014/main" id="{32D75E6F-E85D-4FB4-BBAC-432A639C5C4B}"/>
              </a:ext>
            </a:extLst>
          </p:cNvPr>
          <p:cNvSpPr>
            <a:spLocks noGrp="1"/>
          </p:cNvSpPr>
          <p:nvPr>
            <p:ph type="sldNum" idx="12"/>
          </p:nvPr>
        </p:nvSpPr>
        <p:spPr/>
        <p:txBody>
          <a:bodyPr/>
          <a:lstStyle/>
          <a:p>
            <a:fld id="{00000000-1234-1234-1234-123412341234}" type="slidenum">
              <a:rPr lang="fi" smtClean="0"/>
              <a:pPr/>
              <a:t>16</a:t>
            </a:fld>
            <a:endParaRPr lang="fi" dirty="0"/>
          </a:p>
        </p:txBody>
      </p:sp>
      <p:sp>
        <p:nvSpPr>
          <p:cNvPr id="3" name="Tekstiruutu 2">
            <a:extLst>
              <a:ext uri="{FF2B5EF4-FFF2-40B4-BE49-F238E27FC236}">
                <a16:creationId xmlns:a16="http://schemas.microsoft.com/office/drawing/2014/main" id="{6CCE7CCF-C229-4D63-9ECB-72A534540EBE}"/>
              </a:ext>
            </a:extLst>
          </p:cNvPr>
          <p:cNvSpPr txBox="1"/>
          <p:nvPr/>
        </p:nvSpPr>
        <p:spPr>
          <a:xfrm>
            <a:off x="542899" y="4247548"/>
            <a:ext cx="4029101" cy="707886"/>
          </a:xfrm>
          <a:prstGeom prst="rect">
            <a:avLst/>
          </a:prstGeom>
          <a:noFill/>
        </p:spPr>
        <p:txBody>
          <a:bodyPr wrap="square" rtlCol="0">
            <a:spAutoFit/>
          </a:bodyPr>
          <a:lstStyle/>
          <a:p>
            <a:r>
              <a:rPr lang="fi-FI" sz="2000" b="1" dirty="0">
                <a:solidFill>
                  <a:schemeClr val="dk1"/>
                </a:solidFill>
                <a:latin typeface="Source Sans Pro" panose="020B0503030403020204" pitchFamily="34" charset="0"/>
              </a:rPr>
              <a:t>TÄÄ PÄIVÄ MÄN TÄLVIISII, MUT KOITETAA HUOMEN UUVESTAA.</a:t>
            </a:r>
          </a:p>
        </p:txBody>
      </p:sp>
    </p:spTree>
    <p:extLst>
      <p:ext uri="{BB962C8B-B14F-4D97-AF65-F5344CB8AC3E}">
        <p14:creationId xmlns:p14="http://schemas.microsoft.com/office/powerpoint/2010/main" val="148082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body" idx="1"/>
          </p:nvPr>
        </p:nvSpPr>
        <p:spPr>
          <a:xfrm>
            <a:off x="475202" y="1548000"/>
            <a:ext cx="4815890" cy="1245147"/>
          </a:xfrm>
          <a:prstGeom prst="rect">
            <a:avLst/>
          </a:prstGeom>
          <a:noFill/>
          <a:ln>
            <a:noFill/>
          </a:ln>
        </p:spPr>
        <p:txBody>
          <a:bodyPr spcFirstLastPara="1" wrap="square" lIns="91425" tIns="91425" rIns="91425" bIns="91425" numCol="1"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100" dirty="0">
                <a:solidFill>
                  <a:srgbClr val="000000"/>
                </a:solidFill>
                <a:latin typeface="Source Sans Pro" panose="020B0503030403020204" pitchFamily="34" charset="0"/>
                <a:ea typeface="Roboto"/>
                <a:cs typeface="Roboto"/>
                <a:sym typeface="Roboto"/>
              </a:rPr>
              <a:t>Kansainvälisen yhteistyön rapautuminen ja yhteiskuntien polarisaatio heiken­tävät globaalia kehitystä. Keskittyvän kaupungistumisen rinnalle syntyy vahvoja paikallisia muuttovirtoja. Paikallis­yhteisöjen houkuttelevuus korostuu, ja monet muuttavat takaisin kotiseuduilleen. Jotkin paikallisyhteisöt menestyvät selvästi aiempaa paremmin, mutta yhteiskunnan polarisaatio näkyy Etelä-Karjalassakin sisäänpäin kääntymisenä ja riitelynä, mikä heikentää pienten yhteisöjen kestävyyttä. </a:t>
            </a:r>
          </a:p>
        </p:txBody>
      </p:sp>
      <p:sp>
        <p:nvSpPr>
          <p:cNvPr id="158" name="Google Shape;158;p27"/>
          <p:cNvSpPr txBox="1"/>
          <p:nvPr/>
        </p:nvSpPr>
        <p:spPr>
          <a:xfrm>
            <a:off x="122140" y="3008711"/>
            <a:ext cx="1996801" cy="2187900"/>
          </a:xfrm>
          <a:prstGeom prst="rect">
            <a:avLst/>
          </a:prstGeom>
          <a:noFill/>
          <a:ln>
            <a:noFill/>
          </a:ln>
        </p:spPr>
        <p:txBody>
          <a:bodyPr spcFirstLastPara="1" wrap="square" lIns="91425" tIns="91425" rIns="91425" bIns="91425" anchor="t" anchorCtr="0">
            <a:noAutofit/>
          </a:bodyPr>
          <a:lstStyle/>
          <a:p>
            <a:pPr algn="ctr"/>
            <a:r>
              <a:rPr lang="fi-FI" sz="900" b="1">
                <a:latin typeface="Source Sans Pro" panose="020B0503030403020204" pitchFamily="34" charset="0"/>
              </a:rPr>
              <a:t>YHTEISKUNTA JA TALOUS</a:t>
            </a:r>
          </a:p>
          <a:p>
            <a:pPr marL="0" marR="0" lvl="0" indent="0" algn="ctr" rtl="0">
              <a:lnSpc>
                <a:spcPct val="115000"/>
              </a:lnSpc>
              <a:spcBef>
                <a:spcPts val="1600"/>
              </a:spcBef>
              <a:spcAft>
                <a:spcPts val="1600"/>
              </a:spcAft>
              <a:buClr>
                <a:schemeClr val="dk1"/>
              </a:buClr>
              <a:buSzPts val="11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Yhteiskunta polarisoituu. Osa maakunnista hiipuu, mutta Etelä-Karjala lukeutuu jossain määrin voittajiin. Pienemmätkin keskukset menestyvät, mutta ikääntyminen on haasteena kaikkialla. Paikkariip­pumaton työ suosii Etelä-Karjalaa, ja monet kunnat saavat muuttovoittoa. Talous kasvaa kohtalaisesti.</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159" name="Google Shape;159;p27"/>
          <p:cNvSpPr txBox="1"/>
          <p:nvPr/>
        </p:nvSpPr>
        <p:spPr>
          <a:xfrm>
            <a:off x="2139043" y="3008711"/>
            <a:ext cx="2131185"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KANSAINVÄLINEN POLITIIKKA JA KAUPPA</a:t>
            </a:r>
          </a:p>
          <a:p>
            <a:pPr marL="0" marR="0" lvl="0" indent="0" algn="ctr" rtl="0">
              <a:lnSpc>
                <a:spcPct val="115000"/>
              </a:lnSpc>
              <a:spcBef>
                <a:spcPts val="1600"/>
              </a:spcBef>
              <a:spcAft>
                <a:spcPts val="1600"/>
              </a:spcAft>
              <a:buClr>
                <a:schemeClr val="dk1"/>
              </a:buClr>
              <a:buSzPts val="1100"/>
              <a:buFont typeface="Arial"/>
              <a:buNone/>
            </a:pPr>
            <a:r>
              <a:rPr lang="fi-FI" sz="900" u="none" strike="noStrike" cap="none" dirty="0">
                <a:solidFill>
                  <a:srgbClr val="000000"/>
                </a:solidFill>
                <a:latin typeface="Source Sans Pro" panose="020B0503030403020204" pitchFamily="34" charset="0"/>
                <a:ea typeface="Roboto"/>
                <a:cs typeface="Roboto"/>
                <a:sym typeface="Roboto"/>
              </a:rPr>
              <a:t>Yhteiskuntien polarisaatio on globaali ilmiö. Kansainvälinen politiikka muuttuu hivenen arvaamattomammaksi ja kyynisemmäksi, ja Venäjän sisäpoliittinen kuohunta vaikuttaa myös Etelä-Karjalassa. Toisaalta globaalit viiteryhmät vahvistuvat, ja moni tuntee yhteenkuuluvuutta ennemmin erilaisiin ryhmiin kuin paikallisiin yhteisöihin. </a:t>
            </a:r>
          </a:p>
        </p:txBody>
      </p:sp>
      <p:sp>
        <p:nvSpPr>
          <p:cNvPr id="160" name="Google Shape;160;p27"/>
          <p:cNvSpPr txBox="1"/>
          <p:nvPr/>
        </p:nvSpPr>
        <p:spPr>
          <a:xfrm>
            <a:off x="6350817" y="3008711"/>
            <a:ext cx="2793183"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VÄESTÖ JA ARVOT</a:t>
            </a:r>
          </a:p>
          <a:p>
            <a:pPr marL="0" marR="0" lvl="0" indent="0" algn="ctr" rtl="0">
              <a:lnSpc>
                <a:spcPct val="115000"/>
              </a:lnSpc>
              <a:spcBef>
                <a:spcPts val="1600"/>
              </a:spcBef>
              <a:spcAft>
                <a:spcPts val="1600"/>
              </a:spcAft>
              <a:buClr>
                <a:schemeClr val="dk1"/>
              </a:buClr>
              <a:buSzPts val="11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Etelä-Karjalan väestö kasvaa maltillisesti. Jotkin yhteisöt muodostuvat houkutteleviksi ja elinvoi­maisiksi. Väestö tosin ikääntyy, mutta kestävyys­vajetta saadaan paikattua muuttoliikkeen avulla. Vastakkainasettelut kiihtyvät. Eri elämäntapojen ja elämänkatsomusten törmäys on kaikkea muuta kuin sopuisaa muuttuvassa maailmassa. Kansallista kon­sensusta yhteisten asioiden hoidosta ei enää ole. Nurkkakuntaiset yhteisöt hiipuvat. </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161" name="Google Shape;161;p27"/>
          <p:cNvSpPr txBox="1"/>
          <p:nvPr/>
        </p:nvSpPr>
        <p:spPr>
          <a:xfrm>
            <a:off x="4308086" y="3008711"/>
            <a:ext cx="2131185"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TEKNOLOGIA JA OSAAMINEN</a:t>
            </a:r>
          </a:p>
          <a:p>
            <a:pPr marL="0" marR="0" lvl="0" indent="0" algn="ctr" rtl="0">
              <a:lnSpc>
                <a:spcPct val="115000"/>
              </a:lnSpc>
              <a:spcBef>
                <a:spcPts val="1600"/>
              </a:spcBef>
              <a:spcAft>
                <a:spcPts val="1600"/>
              </a:spcAft>
              <a:buClr>
                <a:schemeClr val="dk1"/>
              </a:buClr>
              <a:buSzPts val="11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Teknologian kehitys parantaa Etelä-Karjalan saavutettavuutta ja paikkariip­pumattoman työn mahdollisuuksia. Työ ei enää yhtä vahvasti määrittele väestön asettumista alueille. Paikkariippumatto­muus leviää myös koulutukseen: LUTin ja LABin hakijamäärät kasvavat, mutta kaikki eivät opiskele paikan päällä.</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8" name="Google Shape;121;p24">
            <a:extLst>
              <a:ext uri="{FF2B5EF4-FFF2-40B4-BE49-F238E27FC236}">
                <a16:creationId xmlns:a16="http://schemas.microsoft.com/office/drawing/2014/main" id="{D2F11DAD-807A-4644-9D99-3BF95F3824E0}"/>
              </a:ext>
            </a:extLst>
          </p:cNvPr>
          <p:cNvSpPr txBox="1">
            <a:spLocks/>
          </p:cNvSpPr>
          <p:nvPr/>
        </p:nvSpPr>
        <p:spPr>
          <a:xfrm>
            <a:off x="3191274" y="342908"/>
            <a:ext cx="5757418" cy="17389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lnSpc>
                <a:spcPct val="80000"/>
              </a:lnSpc>
            </a:pPr>
            <a:r>
              <a:rPr lang="fi" sz="3800" b="0" spc="-20" dirty="0">
                <a:solidFill>
                  <a:srgbClr val="000000"/>
                </a:solidFill>
                <a:latin typeface="Source Sans Pro Light" panose="020B0403030403020204" pitchFamily="34" charset="0"/>
                <a:ea typeface="Roboto"/>
                <a:cs typeface="Roboto"/>
                <a:sym typeface="Roboto"/>
              </a:rPr>
              <a:t>PAIKALLISET YHTEISÖT MENESTYVÄT, MUTTA</a:t>
            </a:r>
            <a:br>
              <a:rPr lang="fi" sz="3800" b="0" spc="-20" dirty="0">
                <a:solidFill>
                  <a:srgbClr val="000000"/>
                </a:solidFill>
                <a:latin typeface="Source Sans Pro Light" panose="020B0403030403020204" pitchFamily="34" charset="0"/>
                <a:ea typeface="Roboto"/>
                <a:cs typeface="Roboto"/>
                <a:sym typeface="Roboto"/>
              </a:rPr>
            </a:br>
            <a:r>
              <a:rPr lang="fi" sz="3800" spc="-20" dirty="0">
                <a:solidFill>
                  <a:srgbClr val="000000"/>
                </a:solidFill>
                <a:ea typeface="Roboto"/>
                <a:cs typeface="Roboto"/>
                <a:sym typeface="Roboto"/>
              </a:rPr>
              <a:t>YHTEISKUNTA POLARISOITUU</a:t>
            </a:r>
            <a:endParaRPr lang="fi-FI" sz="3800" spc="-20" dirty="0">
              <a:solidFill>
                <a:srgbClr val="000000"/>
              </a:solidFill>
              <a:ea typeface="Roboto"/>
              <a:cs typeface="Roboto"/>
              <a:sym typeface="Roboto"/>
            </a:endParaRPr>
          </a:p>
        </p:txBody>
      </p:sp>
      <p:grpSp>
        <p:nvGrpSpPr>
          <p:cNvPr id="3" name="Ryhmä 2">
            <a:extLst>
              <a:ext uri="{FF2B5EF4-FFF2-40B4-BE49-F238E27FC236}">
                <a16:creationId xmlns:a16="http://schemas.microsoft.com/office/drawing/2014/main" id="{22D8722E-2386-CB43-A33B-B9C33ECF6848}"/>
              </a:ext>
            </a:extLst>
          </p:cNvPr>
          <p:cNvGrpSpPr/>
          <p:nvPr/>
        </p:nvGrpSpPr>
        <p:grpSpPr>
          <a:xfrm>
            <a:off x="413055" y="140224"/>
            <a:ext cx="2577689" cy="944951"/>
            <a:chOff x="6364161" y="140224"/>
            <a:chExt cx="2577689" cy="944951"/>
          </a:xfrm>
        </p:grpSpPr>
        <p:grpSp>
          <p:nvGrpSpPr>
            <p:cNvPr id="16" name="Ryhmä 15">
              <a:extLst>
                <a:ext uri="{FF2B5EF4-FFF2-40B4-BE49-F238E27FC236}">
                  <a16:creationId xmlns:a16="http://schemas.microsoft.com/office/drawing/2014/main" id="{ABA3BE9A-D3E1-F246-9002-B6FD4F4B4CFA}"/>
                </a:ext>
              </a:extLst>
            </p:cNvPr>
            <p:cNvGrpSpPr/>
            <p:nvPr/>
          </p:nvGrpSpPr>
          <p:grpSpPr>
            <a:xfrm>
              <a:off x="8250453" y="140224"/>
              <a:ext cx="691397" cy="775859"/>
              <a:chOff x="4071967" y="924527"/>
              <a:chExt cx="265682" cy="298138"/>
            </a:xfrm>
          </p:grpSpPr>
          <p:sp>
            <p:nvSpPr>
              <p:cNvPr id="17" name="Tasakylkinen kolmio 27">
                <a:extLst>
                  <a:ext uri="{FF2B5EF4-FFF2-40B4-BE49-F238E27FC236}">
                    <a16:creationId xmlns:a16="http://schemas.microsoft.com/office/drawing/2014/main" id="{03FC6B93-79DF-1347-AB02-B79FCF6C165D}"/>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8" name="Tasakylkinen kolmio 27">
                <a:extLst>
                  <a:ext uri="{FF2B5EF4-FFF2-40B4-BE49-F238E27FC236}">
                    <a16:creationId xmlns:a16="http://schemas.microsoft.com/office/drawing/2014/main" id="{957CEBA4-A517-164D-8DF0-F0C9856616B7}"/>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9" name="Tasakylkinen kolmio 27">
                <a:extLst>
                  <a:ext uri="{FF2B5EF4-FFF2-40B4-BE49-F238E27FC236}">
                    <a16:creationId xmlns:a16="http://schemas.microsoft.com/office/drawing/2014/main" id="{AA3A707C-F7B4-3F4C-8C00-33BD926B0AD3}"/>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0" name="Tasakylkinen kolmio 27">
                <a:extLst>
                  <a:ext uri="{FF2B5EF4-FFF2-40B4-BE49-F238E27FC236}">
                    <a16:creationId xmlns:a16="http://schemas.microsoft.com/office/drawing/2014/main" id="{ACBE01EE-24AA-054A-982B-1B04660A2C5E}"/>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13" name="Suorakulmio 12">
              <a:extLst>
                <a:ext uri="{FF2B5EF4-FFF2-40B4-BE49-F238E27FC236}">
                  <a16:creationId xmlns:a16="http://schemas.microsoft.com/office/drawing/2014/main" id="{A0285F25-BDEF-294A-B212-A61F38AB3DA4}"/>
                </a:ext>
              </a:extLst>
            </p:cNvPr>
            <p:cNvSpPr/>
            <p:nvPr/>
          </p:nvSpPr>
          <p:spPr>
            <a:xfrm>
              <a:off x="6364161" y="500400"/>
              <a:ext cx="1859875"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Käperrys</a:t>
              </a:r>
              <a:endParaRPr lang="fi-FI" sz="3200" b="1"/>
            </a:p>
          </p:txBody>
        </p:sp>
      </p:grpSp>
      <p:sp>
        <p:nvSpPr>
          <p:cNvPr id="2" name="Suorakulmio 1">
            <a:extLst>
              <a:ext uri="{FF2B5EF4-FFF2-40B4-BE49-F238E27FC236}">
                <a16:creationId xmlns:a16="http://schemas.microsoft.com/office/drawing/2014/main" id="{79E4919D-C6A9-4448-8731-CF44AE8AF4C8}"/>
              </a:ext>
            </a:extLst>
          </p:cNvPr>
          <p:cNvSpPr/>
          <p:nvPr/>
        </p:nvSpPr>
        <p:spPr>
          <a:xfrm>
            <a:off x="480431" y="962167"/>
            <a:ext cx="2610578" cy="560923"/>
          </a:xfrm>
          <a:prstGeom prst="rect">
            <a:avLst/>
          </a:prstGeom>
        </p:spPr>
        <p:txBody>
          <a:bodyPr wrap="square">
            <a:spAutoFit/>
          </a:bodyPr>
          <a:lstStyle/>
          <a:p>
            <a:r>
              <a:rPr lang="fi" sz="800" b="1" dirty="0">
                <a:solidFill>
                  <a:schemeClr val="accent1"/>
                </a:solidFill>
                <a:latin typeface="Source Sans Pro" panose="020B0503030403020204" pitchFamily="34" charset="0"/>
                <a:ea typeface="Roboto"/>
                <a:cs typeface="Roboto"/>
                <a:sym typeface="Roboto"/>
              </a:rPr>
              <a:t>AVAINSANAT</a:t>
            </a:r>
          </a:p>
          <a:p>
            <a:pPr>
              <a:lnSpc>
                <a:spcPct val="114000"/>
              </a:lnSpc>
            </a:pPr>
            <a:r>
              <a:rPr lang="fi" sz="1000" dirty="0">
                <a:solidFill>
                  <a:schemeClr val="dk1"/>
                </a:solidFill>
                <a:latin typeface="Source Sans Pro" panose="020B0503030403020204" pitchFamily="34" charset="0"/>
                <a:ea typeface="Roboto"/>
                <a:cs typeface="Roboto"/>
                <a:sym typeface="Roboto"/>
              </a:rPr>
              <a:t>paikallisidentiteetti, yhteisöllisyys, heimot, vastakkainasettelu, varautuminen</a:t>
            </a:r>
            <a:endParaRPr lang="fi-FI" sz="1000"/>
          </a:p>
        </p:txBody>
      </p:sp>
      <p:sp>
        <p:nvSpPr>
          <p:cNvPr id="4" name="Dian numeron paikkamerkki 3">
            <a:extLst>
              <a:ext uri="{FF2B5EF4-FFF2-40B4-BE49-F238E27FC236}">
                <a16:creationId xmlns:a16="http://schemas.microsoft.com/office/drawing/2014/main" id="{1FABB5C3-1C20-4336-8F80-9225186CB204}"/>
              </a:ext>
            </a:extLst>
          </p:cNvPr>
          <p:cNvSpPr>
            <a:spLocks noGrp="1"/>
          </p:cNvSpPr>
          <p:nvPr>
            <p:ph type="sldNum" idx="12"/>
          </p:nvPr>
        </p:nvSpPr>
        <p:spPr/>
        <p:txBody>
          <a:bodyPr/>
          <a:lstStyle/>
          <a:p>
            <a:fld id="{00000000-1234-1234-1234-123412341234}" type="slidenum">
              <a:rPr lang="fi" smtClean="0"/>
              <a:pPr/>
              <a:t>17</a:t>
            </a:fld>
            <a:endParaRPr lang="fi"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p:nvPr/>
        </p:nvSpPr>
        <p:spPr>
          <a:xfrm>
            <a:off x="2648662" y="2515489"/>
            <a:ext cx="1657673" cy="7509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Eteläkarjalaisuus ja voimakas paikallisidentiteetti korostuvat.</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68" name="Google Shape;168;p28"/>
          <p:cNvSpPr/>
          <p:nvPr/>
        </p:nvSpPr>
        <p:spPr>
          <a:xfrm>
            <a:off x="1277634" y="2626159"/>
            <a:ext cx="6757230" cy="909291"/>
          </a:xfrm>
          <a:custGeom>
            <a:avLst/>
            <a:gdLst/>
            <a:ahLst/>
            <a:cxnLst/>
            <a:rect l="l" t="t" r="r" b="b"/>
            <a:pathLst>
              <a:path w="10599576" h="1765613" extrusionOk="0">
                <a:moveTo>
                  <a:pt x="0" y="1765613"/>
                </a:moveTo>
                <a:cubicBezTo>
                  <a:pt x="1493675" y="1707296"/>
                  <a:pt x="2987351" y="1648980"/>
                  <a:pt x="4142792" y="1392388"/>
                </a:cubicBezTo>
                <a:cubicBezTo>
                  <a:pt x="5298233" y="1135796"/>
                  <a:pt x="6108441" y="453107"/>
                  <a:pt x="6932645" y="226062"/>
                </a:cubicBezTo>
                <a:cubicBezTo>
                  <a:pt x="7756849" y="-983"/>
                  <a:pt x="8476862" y="-36750"/>
                  <a:pt x="9088017" y="30119"/>
                </a:cubicBezTo>
                <a:cubicBezTo>
                  <a:pt x="9699172" y="96988"/>
                  <a:pt x="10149374" y="362133"/>
                  <a:pt x="10599576" y="627278"/>
                </a:cubicBezTo>
              </a:path>
            </a:pathLst>
          </a:custGeom>
          <a:noFill/>
          <a:ln w="2540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sp>
        <p:nvSpPr>
          <p:cNvPr id="169" name="Google Shape;169;p28"/>
          <p:cNvSpPr/>
          <p:nvPr/>
        </p:nvSpPr>
        <p:spPr>
          <a:xfrm>
            <a:off x="7718404" y="3266433"/>
            <a:ext cx="1161300" cy="1642918"/>
          </a:xfrm>
          <a:prstGeom prst="rect">
            <a:avLst/>
          </a:prstGeom>
          <a:solidFill>
            <a:schemeClr val="accent1"/>
          </a:solidFill>
          <a:ln w="9525" cap="flat" cmpd="sng">
            <a:noFill/>
            <a:prstDash val="solid"/>
            <a:round/>
            <a:headEnd type="none" w="sm" len="sm"/>
            <a:tailEnd type="none" w="sm" len="sm"/>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Hyvä paikallinen kehitys kääntyy lopulta luisuun. Riitaisa ja sul­keutunut Etelä-Karjala ei alueiden kilpailussa pärjää eikä houkuttele.</a:t>
            </a:r>
            <a:endParaRPr u="none" strike="noStrike" cap="none" dirty="0">
              <a:solidFill>
                <a:srgbClr val="000000"/>
              </a:solidFill>
              <a:latin typeface="Source Sans Pro" panose="020B0503030403020204" pitchFamily="34" charset="0"/>
              <a:ea typeface="Roboto"/>
              <a:cs typeface="Roboto"/>
              <a:sym typeface="Roboto"/>
            </a:endParaRPr>
          </a:p>
        </p:txBody>
      </p:sp>
      <p:sp>
        <p:nvSpPr>
          <p:cNvPr id="170" name="Google Shape;170;p28"/>
          <p:cNvSpPr txBox="1"/>
          <p:nvPr/>
        </p:nvSpPr>
        <p:spPr>
          <a:xfrm>
            <a:off x="7693969" y="2922882"/>
            <a:ext cx="645300" cy="324000"/>
          </a:xfrm>
          <a:prstGeom prst="rect">
            <a:avLst/>
          </a:prstGeom>
          <a:noFill/>
          <a:ln>
            <a:noFill/>
          </a:ln>
        </p:spPr>
        <p:txBody>
          <a:bodyPr spcFirstLastPara="1" wrap="square" lIns="68575" tIns="34275" rIns="68575"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fi" sz="1000" u="none" strike="noStrike" cap="none" dirty="0">
                <a:solidFill>
                  <a:schemeClr val="dk1"/>
                </a:solidFill>
                <a:latin typeface="Source Sans Pro" panose="020B0503030403020204" pitchFamily="34" charset="0"/>
                <a:ea typeface="Roboto"/>
                <a:cs typeface="Roboto"/>
                <a:sym typeface="Roboto"/>
              </a:rPr>
              <a:t>2040</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171" name="Google Shape;171;p28"/>
          <p:cNvSpPr txBox="1"/>
          <p:nvPr/>
        </p:nvSpPr>
        <p:spPr>
          <a:xfrm>
            <a:off x="7322314" y="1919930"/>
            <a:ext cx="1728973" cy="7062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Uusi yhteisöllisyys on tärkeä voimavara, mutta on johtanut ärhentelevään heimoutumiseen ja polarisaatioon somessa ja livenä.</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2" name="Google Shape;172;p28"/>
          <p:cNvSpPr txBox="1"/>
          <p:nvPr/>
        </p:nvSpPr>
        <p:spPr>
          <a:xfrm>
            <a:off x="876133" y="3875316"/>
            <a:ext cx="1836300" cy="4989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Etätyöskentelyn ja -opiskelun mahdollisuudet ja uudet teknologiset</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innovaatiot hidastavat muuttoliikkeen trendejä.</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3" name="Google Shape;173;p28"/>
          <p:cNvSpPr txBox="1"/>
          <p:nvPr/>
        </p:nvSpPr>
        <p:spPr>
          <a:xfrm>
            <a:off x="2806855" y="3700945"/>
            <a:ext cx="1836300" cy="6891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Jotkin kunnista ovat onnistuneet korostamaan omia vahvuuksiaan</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ja paikallisyhteisöt tekevät niistä houkuttelevia. Nämä kunnat menestyvät hienosti, mutta osa kunnista kriisiytyy.</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4" name="Google Shape;174;p28"/>
          <p:cNvSpPr txBox="1"/>
          <p:nvPr/>
        </p:nvSpPr>
        <p:spPr>
          <a:xfrm>
            <a:off x="409731" y="2581721"/>
            <a:ext cx="1767519" cy="6945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Koulutusyhteistyö on</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ennakkoluulotonta ja tiivistä, mutta kansainvälisiä opiskelijoita ei saada alueelle. Omin voimin pärjätään toistaiseksi.</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5" name="Google Shape;175;p28"/>
          <p:cNvSpPr txBox="1"/>
          <p:nvPr/>
        </p:nvSpPr>
        <p:spPr>
          <a:xfrm>
            <a:off x="4757532" y="3052617"/>
            <a:ext cx="1296300" cy="9678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Osa alueista kykenee huolehtimaan omista asioistaan, osa ei. Yhteistyö maakunnassa heikkenee. </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6" name="Google Shape;176;p28"/>
          <p:cNvSpPr txBox="1"/>
          <p:nvPr/>
        </p:nvSpPr>
        <p:spPr>
          <a:xfrm>
            <a:off x="5792546" y="1476814"/>
            <a:ext cx="1566279" cy="6393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Nurkkakuntaisuus valtaa alaa. Elämänkatsomukselliset erot tekevät yhteiselosta hankalaa.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7" name="Google Shape;177;p28"/>
          <p:cNvSpPr txBox="1"/>
          <p:nvPr/>
        </p:nvSpPr>
        <p:spPr>
          <a:xfrm>
            <a:off x="3737880" y="1942489"/>
            <a:ext cx="2162678" cy="6393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Pienet yhteisölliset ja paikalliskulttuurista ammentavat yhteisöt ovat entistä</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elinvoimaisempia, mutta keskenään riitaisia. Ideologiset ryhmittymät kasvavat.</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8" name="Google Shape;178;p28"/>
          <p:cNvSpPr txBox="1"/>
          <p:nvPr/>
        </p:nvSpPr>
        <p:spPr>
          <a:xfrm>
            <a:off x="6080126" y="2741636"/>
            <a:ext cx="1543856" cy="11892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 Etenevä yhteiskunnallinen käpertyminen alkaa muuttua ahdasmielisyydeksi. Kiihtyvä muuttoliike.</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179" name="Google Shape;179;p28"/>
          <p:cNvSpPr/>
          <p:nvPr/>
        </p:nvSpPr>
        <p:spPr>
          <a:xfrm>
            <a:off x="559292" y="1129642"/>
            <a:ext cx="3107185" cy="1082521"/>
          </a:xfrm>
          <a:prstGeom prst="rect">
            <a:avLst/>
          </a:prstGeom>
          <a:solidFill>
            <a:schemeClr val="accent1"/>
          </a:solidFill>
          <a:ln w="9525" cap="flat" cmpd="sng">
            <a:noFill/>
            <a:prstDash val="solid"/>
            <a:round/>
            <a:headEnd type="none" w="sm" len="sm"/>
            <a:tailEnd type="none" w="sm" len="sm"/>
          </a:ln>
          <a:effectLst/>
        </p:spPr>
        <p:txBody>
          <a:bodyPr spcFirstLastPara="1" wrap="square" lIns="180000" tIns="180000" rIns="180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Omavarainen ja perinteikäs Etelä-Karjala menestyy. Yhteiskunnan polarisaatio johtaa kuitenkin henkiseen käperrykseen, ja lopulta menestyskaari kääntyy laskuun, koska nurkkakuntaiset ja riitaisat yhteisöt eivät enää ole vetovoimaisia tai kykeneviä kehittymään.</a:t>
            </a:r>
            <a:endParaRPr sz="1000" u="none" strike="noStrike" cap="none" dirty="0">
              <a:solidFill>
                <a:srgbClr val="000000"/>
              </a:solidFill>
              <a:latin typeface="Source Sans Pro" panose="020B0503030403020204" pitchFamily="34" charset="0"/>
              <a:ea typeface="Roboto"/>
              <a:cs typeface="Roboto"/>
              <a:sym typeface="Roboto"/>
            </a:endParaRPr>
          </a:p>
        </p:txBody>
      </p:sp>
      <p:grpSp>
        <p:nvGrpSpPr>
          <p:cNvPr id="32" name="Ryhmä 31">
            <a:extLst>
              <a:ext uri="{FF2B5EF4-FFF2-40B4-BE49-F238E27FC236}">
                <a16:creationId xmlns:a16="http://schemas.microsoft.com/office/drawing/2014/main" id="{73B399AB-9EAA-0B47-A5B5-7B10CAF6CE8A}"/>
              </a:ext>
            </a:extLst>
          </p:cNvPr>
          <p:cNvGrpSpPr/>
          <p:nvPr/>
        </p:nvGrpSpPr>
        <p:grpSpPr>
          <a:xfrm>
            <a:off x="413055" y="140224"/>
            <a:ext cx="2577689" cy="944951"/>
            <a:chOff x="6364161" y="140224"/>
            <a:chExt cx="2577689" cy="944951"/>
          </a:xfrm>
        </p:grpSpPr>
        <p:grpSp>
          <p:nvGrpSpPr>
            <p:cNvPr id="33" name="Ryhmä 32">
              <a:extLst>
                <a:ext uri="{FF2B5EF4-FFF2-40B4-BE49-F238E27FC236}">
                  <a16:creationId xmlns:a16="http://schemas.microsoft.com/office/drawing/2014/main" id="{EFD4BD61-B151-8C44-AC7F-934343DE5238}"/>
                </a:ext>
              </a:extLst>
            </p:cNvPr>
            <p:cNvGrpSpPr/>
            <p:nvPr/>
          </p:nvGrpSpPr>
          <p:grpSpPr>
            <a:xfrm>
              <a:off x="8250453" y="140224"/>
              <a:ext cx="691397" cy="775859"/>
              <a:chOff x="4071967" y="924527"/>
              <a:chExt cx="265682" cy="298138"/>
            </a:xfrm>
          </p:grpSpPr>
          <p:sp>
            <p:nvSpPr>
              <p:cNvPr id="35" name="Tasakylkinen kolmio 27">
                <a:extLst>
                  <a:ext uri="{FF2B5EF4-FFF2-40B4-BE49-F238E27FC236}">
                    <a16:creationId xmlns:a16="http://schemas.microsoft.com/office/drawing/2014/main" id="{A6AF2BF5-1A39-8E41-B4E6-72E1B0D14E7B}"/>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36" name="Tasakylkinen kolmio 27">
                <a:extLst>
                  <a:ext uri="{FF2B5EF4-FFF2-40B4-BE49-F238E27FC236}">
                    <a16:creationId xmlns:a16="http://schemas.microsoft.com/office/drawing/2014/main" id="{74E63A6A-FDE6-CB4B-8A50-83AFF630EB0A}"/>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37" name="Tasakylkinen kolmio 27">
                <a:extLst>
                  <a:ext uri="{FF2B5EF4-FFF2-40B4-BE49-F238E27FC236}">
                    <a16:creationId xmlns:a16="http://schemas.microsoft.com/office/drawing/2014/main" id="{D5FC22EF-87D5-6A43-9EDC-055F246CE8D7}"/>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38" name="Tasakylkinen kolmio 27">
                <a:extLst>
                  <a:ext uri="{FF2B5EF4-FFF2-40B4-BE49-F238E27FC236}">
                    <a16:creationId xmlns:a16="http://schemas.microsoft.com/office/drawing/2014/main" id="{578072E0-ED91-9044-8B89-0676F41072B7}"/>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34" name="Suorakulmio 33">
              <a:extLst>
                <a:ext uri="{FF2B5EF4-FFF2-40B4-BE49-F238E27FC236}">
                  <a16:creationId xmlns:a16="http://schemas.microsoft.com/office/drawing/2014/main" id="{F2A8579C-4301-1A44-A42B-853188588B85}"/>
                </a:ext>
              </a:extLst>
            </p:cNvPr>
            <p:cNvSpPr/>
            <p:nvPr/>
          </p:nvSpPr>
          <p:spPr>
            <a:xfrm>
              <a:off x="6364161" y="500400"/>
              <a:ext cx="1859875"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Käperrys</a:t>
              </a:r>
              <a:endParaRPr lang="fi-FI" sz="3200" b="1"/>
            </a:p>
          </p:txBody>
        </p:sp>
      </p:grpSp>
      <p:sp>
        <p:nvSpPr>
          <p:cNvPr id="2" name="Dian numeron paikkamerkki 1">
            <a:extLst>
              <a:ext uri="{FF2B5EF4-FFF2-40B4-BE49-F238E27FC236}">
                <a16:creationId xmlns:a16="http://schemas.microsoft.com/office/drawing/2014/main" id="{B517A8CB-84BA-4BDB-97FF-FB240B601EDE}"/>
              </a:ext>
            </a:extLst>
          </p:cNvPr>
          <p:cNvSpPr>
            <a:spLocks noGrp="1"/>
          </p:cNvSpPr>
          <p:nvPr>
            <p:ph type="sldNum" idx="12"/>
          </p:nvPr>
        </p:nvSpPr>
        <p:spPr/>
        <p:txBody>
          <a:bodyPr/>
          <a:lstStyle/>
          <a:p>
            <a:fld id="{00000000-1234-1234-1234-123412341234}" type="slidenum">
              <a:rPr lang="fi" smtClean="0"/>
              <a:pPr/>
              <a:t>18</a:t>
            </a:fld>
            <a:endParaRPr lang="f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475200" y="1021620"/>
            <a:ext cx="4014968" cy="3981655"/>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6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Rakennetaan sujuvan yhteistyön ja keskinäisen luottamuksen ilmapiiri</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Toimitaan nurkkakuntaisuutta ja suvaitsemattomuutta vastaan.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Rakennetaan avointa ja positiivista ilmapiiriä karjalaista uteliaisuutta vahvistaen.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Korostetaan päätöksenteon läpinäkyvyyttä, ja käytetään tietoa päätöksenteon tukena. Tuotetaan ja jaetaan luotettavaa informaatiota.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keskinäistä luottamusta, yhteistyötaitoja ja yhteistyön kulttuuria.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yhteenkuuluvuuden tunnetta.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Rakennetaan erilaisia avoimen yhteistyön alustoja ja avoimen vuoropuhelun areenoita.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Rakennetaan ja vahvistetaan verkostoja ja eri toimijoiden välisiä kumppanuuksia.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Muodostetaan maakunnalle yhteinen, jaettu tahtotila. </a:t>
            </a:r>
            <a:br>
              <a:rPr lang="fi" sz="1000" dirty="0">
                <a:solidFill>
                  <a:srgbClr val="000000"/>
                </a:solidFill>
                <a:latin typeface="Source Sans Pro" panose="020B0503030403020204" pitchFamily="34" charset="0"/>
                <a:ea typeface="Roboto"/>
                <a:cs typeface="Roboto"/>
                <a:sym typeface="Roboto"/>
              </a:rPr>
            </a:br>
            <a:r>
              <a:rPr lang="fi" sz="1000" dirty="0">
                <a:solidFill>
                  <a:srgbClr val="000000"/>
                </a:solidFill>
                <a:latin typeface="Source Sans Pro" panose="020B0503030403020204" pitchFamily="34" charset="0"/>
                <a:ea typeface="Roboto"/>
                <a:cs typeface="Roboto"/>
                <a:sym typeface="Roboto"/>
              </a:rPr>
              <a:t>Panostetaan Saimaan maakuntien väliseen yhteistyöhön.</a:t>
            </a:r>
          </a:p>
          <a:p>
            <a:pPr marL="0" lvl="0" indent="0" algn="l" rtl="0">
              <a:lnSpc>
                <a:spcPct val="85000"/>
              </a:lnSpc>
              <a:spcBef>
                <a:spcPts val="1200"/>
              </a:spcBef>
              <a:spcAft>
                <a:spcPts val="6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Vahvistetaan paikallisten yritysten elinvoimaa ja yrittäjyyttä</a:t>
            </a:r>
            <a:endParaRPr lang="fi" sz="12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Viedään bio- ja kiertotaloutta laajasti ja voimakkaasti eteenpäin.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Tehdään aktiivista yhteistyötä isojen palveluyritysten kanssa.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Houkutellaan investointeja ja rekrytointeja Etelä-Karjalaan.</a:t>
            </a:r>
            <a:endParaRPr sz="1000" dirty="0">
              <a:solidFill>
                <a:srgbClr val="000000"/>
              </a:solidFill>
              <a:latin typeface="Source Sans Pro" panose="020B0503030403020204" pitchFamily="34" charset="0"/>
              <a:ea typeface="Roboto"/>
              <a:cs typeface="Roboto"/>
              <a:sym typeface="Roboto"/>
            </a:endParaRPr>
          </a:p>
        </p:txBody>
      </p:sp>
      <p:sp>
        <p:nvSpPr>
          <p:cNvPr id="185" name="Google Shape;185;p29"/>
          <p:cNvSpPr txBox="1">
            <a:spLocks noGrp="1"/>
          </p:cNvSpPr>
          <p:nvPr>
            <p:ph type="body" idx="2"/>
          </p:nvPr>
        </p:nvSpPr>
        <p:spPr>
          <a:xfrm>
            <a:off x="4490168" y="1021620"/>
            <a:ext cx="4419790" cy="412188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6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Panostetaan joustavaan koulutuksen ja osaamisen tarjontaan</a:t>
            </a:r>
            <a:endParaRPr lang="fi" sz="12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Suunnataan koulutustarjontaa vastaamaan alueen elinkeinoelämän tarpeisiin.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Varmistetaan osaavan työvoiman saatavuus myös niin sanotuilla perinteisillä aloilla.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eri koulutuksen järjestäjien ja koulutusasteiden välistä yhteistyötä.</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Tehdään kiertotalouden opetus ja osaaminen näkyvämmäksi.</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Järjestetään teknologian käyttökoulutusta asukkaille ja yrityksille.</a:t>
            </a:r>
          </a:p>
          <a:p>
            <a:pPr marL="0" lvl="0" indent="0" algn="l" rtl="0">
              <a:lnSpc>
                <a:spcPct val="85000"/>
              </a:lnSpc>
              <a:spcBef>
                <a:spcPts val="1200"/>
              </a:spcBef>
              <a:spcAft>
                <a:spcPts val="6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Huolehditaan toiminta- ja asuinympäristöjen turvallisuudesta ja houkuttelevuudesta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Tehdään aktiivista osallisuustyötä: jalkaudutaan instituutioista ihmisten pariin.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Turvataan asukkaiden vaikuttamismahdollisuudet.</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Kehitetään luontokohteiden saavutettavuutta ja esteettömyyttä.</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Kehitetään ja tuodaan vahvemmin esille maakunnan kulttuuriin ja historiaan pohjaavaa tarjontaa sekä maakunnan nähtävyyksiä.</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Markkinoidaan maakuntaa aktiivisesti monipaikkaisille asukkaille ja kehitetään monipaikkaisuutta tukevia palveluita (esim. yhteistyötilat).</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Investoidaan tie- ja tietoliikenneverkkoon. Parannetaan nopeiden tietoverkkojen kattavuutta.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paikallisyhteisöjen toimintaa. Toimitaan yhteistyössä järjestöjen ja kansalaisyhteiskunnan kanssa.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maakunnan omavaraisuutta (mm. ruokahuolto, energiantuotanto).</a:t>
            </a:r>
            <a:endParaRPr sz="1000" dirty="0">
              <a:solidFill>
                <a:srgbClr val="000000"/>
              </a:solidFill>
              <a:latin typeface="Source Sans Pro" panose="020B0503030403020204" pitchFamily="34" charset="0"/>
              <a:ea typeface="Roboto"/>
              <a:cs typeface="Roboto"/>
              <a:sym typeface="Roboto"/>
            </a:endParaRPr>
          </a:p>
        </p:txBody>
      </p:sp>
      <p:grpSp>
        <p:nvGrpSpPr>
          <p:cNvPr id="23" name="Ryhmä 22">
            <a:extLst>
              <a:ext uri="{FF2B5EF4-FFF2-40B4-BE49-F238E27FC236}">
                <a16:creationId xmlns:a16="http://schemas.microsoft.com/office/drawing/2014/main" id="{3F1843F5-8B2C-2C4A-BA2B-AFE1EDE3D4DD}"/>
              </a:ext>
            </a:extLst>
          </p:cNvPr>
          <p:cNvGrpSpPr/>
          <p:nvPr/>
        </p:nvGrpSpPr>
        <p:grpSpPr>
          <a:xfrm>
            <a:off x="413055" y="140224"/>
            <a:ext cx="2577689" cy="944951"/>
            <a:chOff x="6364161" y="140224"/>
            <a:chExt cx="2577689" cy="944951"/>
          </a:xfrm>
        </p:grpSpPr>
        <p:grpSp>
          <p:nvGrpSpPr>
            <p:cNvPr id="24" name="Ryhmä 23">
              <a:extLst>
                <a:ext uri="{FF2B5EF4-FFF2-40B4-BE49-F238E27FC236}">
                  <a16:creationId xmlns:a16="http://schemas.microsoft.com/office/drawing/2014/main" id="{5675D84A-9924-3F4A-885B-832F4C6AB2CB}"/>
                </a:ext>
              </a:extLst>
            </p:cNvPr>
            <p:cNvGrpSpPr/>
            <p:nvPr/>
          </p:nvGrpSpPr>
          <p:grpSpPr>
            <a:xfrm>
              <a:off x="8250453" y="140224"/>
              <a:ext cx="691397" cy="775859"/>
              <a:chOff x="4071967" y="924527"/>
              <a:chExt cx="265682" cy="298138"/>
            </a:xfrm>
          </p:grpSpPr>
          <p:sp>
            <p:nvSpPr>
              <p:cNvPr id="26" name="Tasakylkinen kolmio 27">
                <a:extLst>
                  <a:ext uri="{FF2B5EF4-FFF2-40B4-BE49-F238E27FC236}">
                    <a16:creationId xmlns:a16="http://schemas.microsoft.com/office/drawing/2014/main" id="{8874EED1-C849-9B41-9DD9-229498F604EE}"/>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7" name="Tasakylkinen kolmio 27">
                <a:extLst>
                  <a:ext uri="{FF2B5EF4-FFF2-40B4-BE49-F238E27FC236}">
                    <a16:creationId xmlns:a16="http://schemas.microsoft.com/office/drawing/2014/main" id="{B87620D5-6B7A-EA43-89AC-265F51248CB4}"/>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8" name="Tasakylkinen kolmio 27">
                <a:extLst>
                  <a:ext uri="{FF2B5EF4-FFF2-40B4-BE49-F238E27FC236}">
                    <a16:creationId xmlns:a16="http://schemas.microsoft.com/office/drawing/2014/main" id="{00130401-27F4-084C-B858-BAE25890E85A}"/>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9" name="Tasakylkinen kolmio 27">
                <a:extLst>
                  <a:ext uri="{FF2B5EF4-FFF2-40B4-BE49-F238E27FC236}">
                    <a16:creationId xmlns:a16="http://schemas.microsoft.com/office/drawing/2014/main" id="{51F8461B-9707-2142-92E9-E2420EBF6591}"/>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5" name="Suorakulmio 24">
              <a:extLst>
                <a:ext uri="{FF2B5EF4-FFF2-40B4-BE49-F238E27FC236}">
                  <a16:creationId xmlns:a16="http://schemas.microsoft.com/office/drawing/2014/main" id="{9202B36A-1A3D-8A47-87C7-085117792E19}"/>
                </a:ext>
              </a:extLst>
            </p:cNvPr>
            <p:cNvSpPr/>
            <p:nvPr/>
          </p:nvSpPr>
          <p:spPr>
            <a:xfrm>
              <a:off x="6364161" y="500400"/>
              <a:ext cx="1859875"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Käperrys</a:t>
              </a:r>
              <a:endParaRPr lang="fi-FI" sz="3200" b="1"/>
            </a:p>
          </p:txBody>
        </p:sp>
      </p:grpSp>
      <p:sp>
        <p:nvSpPr>
          <p:cNvPr id="30" name="Google Shape;121;p24">
            <a:extLst>
              <a:ext uri="{FF2B5EF4-FFF2-40B4-BE49-F238E27FC236}">
                <a16:creationId xmlns:a16="http://schemas.microsoft.com/office/drawing/2014/main" id="{74E6D9E4-60B3-0F4E-B5E6-13303C605566}"/>
              </a:ext>
            </a:extLst>
          </p:cNvPr>
          <p:cNvSpPr txBox="1">
            <a:spLocks/>
          </p:cNvSpPr>
          <p:nvPr/>
        </p:nvSpPr>
        <p:spPr>
          <a:xfrm>
            <a:off x="3052680" y="370008"/>
            <a:ext cx="372268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85000"/>
              </a:lnSpc>
            </a:pPr>
            <a:r>
              <a:rPr lang="fi" sz="2000" b="0" dirty="0">
                <a:solidFill>
                  <a:srgbClr val="000000"/>
                </a:solidFill>
                <a:latin typeface="Source Sans Pro Light" panose="020B0403030403020204" pitchFamily="34" charset="0"/>
                <a:ea typeface="Roboto"/>
                <a:cs typeface="Roboto"/>
                <a:sym typeface="Roboto"/>
              </a:rPr>
              <a:t>SKENAARIOKOHTAINEN</a:t>
            </a:r>
            <a:br>
              <a:rPr lang="fi" sz="2000" b="0" dirty="0">
                <a:solidFill>
                  <a:srgbClr val="000000"/>
                </a:solidFill>
                <a:latin typeface="Source Sans Pro Light" panose="020B0403030403020204" pitchFamily="34" charset="0"/>
                <a:ea typeface="Roboto"/>
                <a:cs typeface="Roboto"/>
                <a:sym typeface="Roboto"/>
              </a:rPr>
            </a:br>
            <a:r>
              <a:rPr lang="fi" sz="2000" dirty="0">
                <a:solidFill>
                  <a:srgbClr val="000000"/>
                </a:solidFill>
                <a:ea typeface="Roboto"/>
                <a:cs typeface="Roboto"/>
                <a:sym typeface="Roboto"/>
              </a:rPr>
              <a:t>VARAUTUMISSUUNNITELMA</a:t>
            </a:r>
            <a:endParaRPr lang="fi-FI" sz="2000" dirty="0">
              <a:solidFill>
                <a:srgbClr val="000000"/>
              </a:solidFill>
              <a:ea typeface="Roboto"/>
              <a:cs typeface="Roboto"/>
              <a:sym typeface="Roboto"/>
            </a:endParaRPr>
          </a:p>
        </p:txBody>
      </p:sp>
      <p:sp>
        <p:nvSpPr>
          <p:cNvPr id="2" name="Dian numeron paikkamerkki 1">
            <a:extLst>
              <a:ext uri="{FF2B5EF4-FFF2-40B4-BE49-F238E27FC236}">
                <a16:creationId xmlns:a16="http://schemas.microsoft.com/office/drawing/2014/main" id="{3B1A5881-3A9A-470A-9D85-5475BE973636}"/>
              </a:ext>
            </a:extLst>
          </p:cNvPr>
          <p:cNvSpPr>
            <a:spLocks noGrp="1"/>
          </p:cNvSpPr>
          <p:nvPr>
            <p:ph type="sldNum" idx="12"/>
          </p:nvPr>
        </p:nvSpPr>
        <p:spPr/>
        <p:txBody>
          <a:bodyPr/>
          <a:lstStyle/>
          <a:p>
            <a:fld id="{00000000-1234-1234-1234-123412341234}" type="slidenum">
              <a:rPr lang="fi" smtClean="0"/>
              <a:pPr/>
              <a:t>19</a:t>
            </a:fld>
            <a:endParaRPr lang="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fi" sz="2000" dirty="0"/>
              <a:t>Uusinajattelulla tulevaisuuteen</a:t>
            </a:r>
            <a:endParaRPr sz="2000" dirty="0">
              <a:latin typeface="Source Sans Pro" panose="020B0503030403020204" pitchFamily="34" charset="0"/>
              <a:ea typeface="Roboto"/>
              <a:cs typeface="Roboto"/>
              <a:sym typeface="Roboto"/>
            </a:endParaRPr>
          </a:p>
        </p:txBody>
      </p:sp>
      <p:sp>
        <p:nvSpPr>
          <p:cNvPr id="67" name="Google Shape;67;p15"/>
          <p:cNvSpPr txBox="1">
            <a:spLocks noGrp="1"/>
          </p:cNvSpPr>
          <p:nvPr>
            <p:ph type="body" idx="1"/>
          </p:nvPr>
        </p:nvSpPr>
        <p:spPr>
          <a:xfrm>
            <a:off x="622800" y="769234"/>
            <a:ext cx="7898400" cy="1181832"/>
          </a:xfrm>
          <a:prstGeom prst="rect">
            <a:avLst/>
          </a:prstGeom>
          <a:noFill/>
          <a:ln>
            <a:noFill/>
          </a:ln>
        </p:spPr>
        <p:txBody>
          <a:bodyPr spcFirstLastPara="1" wrap="square" lIns="91425" tIns="91425" rIns="91425" bIns="91425" anchor="t" anchorCtr="0">
            <a:noAutofit/>
          </a:bodyPr>
          <a:lstStyle/>
          <a:p>
            <a:pPr marL="0" lvl="0" indent="0" algn="l" rtl="0">
              <a:lnSpc>
                <a:spcPct val="80000"/>
              </a:lnSpc>
              <a:spcAft>
                <a:spcPts val="0"/>
              </a:spcAft>
              <a:buClr>
                <a:schemeClr val="dk1"/>
              </a:buClr>
              <a:buSzPts val="1100"/>
              <a:buFont typeface="Arial"/>
              <a:buNone/>
            </a:pPr>
            <a:r>
              <a:rPr lang="fi" sz="3000" b="1" spc="-50" dirty="0">
                <a:solidFill>
                  <a:schemeClr val="dk1"/>
                </a:solidFill>
              </a:rPr>
              <a:t>Emme voi ratkaista ongelmia ajattele­malla samalla tavalla kuin silloin, kun loimme ne.</a:t>
            </a:r>
          </a:p>
          <a:p>
            <a:pPr marL="0" lvl="0" indent="0" algn="r" rtl="0">
              <a:lnSpc>
                <a:spcPct val="80000"/>
              </a:lnSpc>
              <a:spcAft>
                <a:spcPts val="0"/>
              </a:spcAft>
              <a:buClr>
                <a:schemeClr val="dk1"/>
              </a:buClr>
              <a:buSzPts val="1100"/>
              <a:buFont typeface="Arial"/>
              <a:buNone/>
            </a:pPr>
            <a:r>
              <a:rPr lang="fi" sz="2400" b="1" spc="-50" dirty="0">
                <a:solidFill>
                  <a:schemeClr val="dk1"/>
                </a:solidFill>
              </a:rPr>
              <a:t>-Albert Einstein</a:t>
            </a:r>
          </a:p>
        </p:txBody>
      </p:sp>
      <p:sp>
        <p:nvSpPr>
          <p:cNvPr id="3" name="Tekstiruutu 2">
            <a:extLst>
              <a:ext uri="{FF2B5EF4-FFF2-40B4-BE49-F238E27FC236}">
                <a16:creationId xmlns:a16="http://schemas.microsoft.com/office/drawing/2014/main" id="{CA15AABB-B910-2A4F-B0CD-6FCDF0813C45}"/>
              </a:ext>
            </a:extLst>
          </p:cNvPr>
          <p:cNvSpPr txBox="1"/>
          <p:nvPr/>
        </p:nvSpPr>
        <p:spPr>
          <a:xfrm>
            <a:off x="622800" y="2066518"/>
            <a:ext cx="7571289" cy="2772410"/>
          </a:xfrm>
          <a:prstGeom prst="rect">
            <a:avLst/>
          </a:prstGeom>
          <a:noFill/>
        </p:spPr>
        <p:txBody>
          <a:bodyPr wrap="square" numCol="2" spcCol="360000" rtlCol="0">
            <a:noAutofit/>
          </a:bodyPr>
          <a:lstStyle/>
          <a:p>
            <a:pPr>
              <a:lnSpc>
                <a:spcPct val="120000"/>
              </a:lnSpc>
              <a:spcAft>
                <a:spcPts val="600"/>
              </a:spcAft>
            </a:pPr>
            <a:r>
              <a:rPr lang="fi-FI" sz="900" dirty="0">
                <a:latin typeface="Source Sans Pro" panose="020B0503030403020204" pitchFamily="34" charset="0"/>
              </a:rPr>
              <a:t>Emme ole henkilökohtaisesti olleet luomassa kaikkia ongelmia ja haasteita, joita Etelä-Karjala kohtaa nyt ja tulevina vuosina. Ne selättääksemme tarvitsemme kuitenkin </a:t>
            </a:r>
            <a:r>
              <a:rPr lang="fi-FI" sz="900" dirty="0" err="1">
                <a:latin typeface="Source Sans Pro" panose="020B0503030403020204" pitchFamily="34" charset="0"/>
              </a:rPr>
              <a:t>uusinajattelua</a:t>
            </a:r>
            <a:r>
              <a:rPr lang="fi-FI" sz="900" dirty="0">
                <a:latin typeface="Source Sans Pro" panose="020B0503030403020204" pitchFamily="34" charset="0"/>
              </a:rPr>
              <a:t> ja toisintekemistä.</a:t>
            </a:r>
          </a:p>
          <a:p>
            <a:pPr>
              <a:lnSpc>
                <a:spcPct val="120000"/>
              </a:lnSpc>
              <a:spcAft>
                <a:spcPts val="600"/>
              </a:spcAft>
            </a:pPr>
            <a:r>
              <a:rPr lang="fi-FI" sz="900" dirty="0">
                <a:latin typeface="Source Sans Pro" panose="020B0503030403020204" pitchFamily="34" charset="0"/>
              </a:rPr>
              <a:t>Tulevaisuus ei tuosta vain tupsahda eteemme. Se muokkautuu niistä teoista ja valinnoista, joita teemme tänään. Siihen vaikuttavat mahdollisuudet, jotka olemme luoneet ja lukinneet eilen. Etelä-Karjalassa tarvitaan laajaa yhteistä näkemystä siitä, mihin maakunta tulevina vuosina ja vuosikymmeninä on menossa. Yhteinen prosessi on haastanut miettimään sitä, mihin haluamme mennä ja mitä siihen tarvitsemme. Mitä emme ainakaan halua tapahtuvan?</a:t>
            </a:r>
          </a:p>
          <a:p>
            <a:pPr>
              <a:lnSpc>
                <a:spcPct val="120000"/>
              </a:lnSpc>
              <a:spcAft>
                <a:spcPts val="600"/>
              </a:spcAft>
            </a:pPr>
            <a:r>
              <a:rPr lang="fi-FI" sz="900" dirty="0">
                <a:latin typeface="Source Sans Pro" panose="020B0503030403020204" pitchFamily="34" charset="0"/>
              </a:rPr>
              <a:t>Etelä-Karjalan tulevaisuustarkasteluun 2040 on lukuisissa työpajoissa ja erilaisen osallistumisen menetelmin saatu mukaan </a:t>
            </a:r>
            <a:r>
              <a:rPr lang="fi-FI" sz="900" b="1" dirty="0">
                <a:solidFill>
                  <a:schemeClr val="accent1"/>
                </a:solidFill>
                <a:latin typeface="Source Sans Pro" panose="020B0503030403020204" pitchFamily="34" charset="0"/>
              </a:rPr>
              <a:t>lähes 200 erilaista toimijaa</a:t>
            </a:r>
            <a:r>
              <a:rPr lang="fi-FI" sz="900" dirty="0">
                <a:latin typeface="Source Sans Pro" panose="020B0503030403020204" pitchFamily="34" charset="0"/>
              </a:rPr>
              <a:t>. Suuret kiitokset kaikille! Tulevaisuustyö ei tietenkään pääty tähän raporttiin vaan jatkamme sitä yhdessä muun muassa maakuntaohjelmaa ja maakuntakaavaa valmistellessamme.</a:t>
            </a:r>
          </a:p>
          <a:p>
            <a:pPr>
              <a:lnSpc>
                <a:spcPct val="120000"/>
              </a:lnSpc>
              <a:spcAft>
                <a:spcPts val="600"/>
              </a:spcAft>
            </a:pPr>
            <a:r>
              <a:rPr lang="fi-FI" sz="900" dirty="0">
                <a:latin typeface="Source Sans Pro" panose="020B0503030403020204" pitchFamily="34" charset="0"/>
              </a:rPr>
              <a:t>Tämän skenaarioprosessin hyödyntäminen tuo toivottavasti laajasti lisäarvoa eteläkarjalaisille toimijoille ja vahvan selkänojan valinnoille ja toimenpiteille. </a:t>
            </a:r>
            <a:r>
              <a:rPr lang="fi-FI" sz="900" i="1" dirty="0">
                <a:latin typeface="Source Sans Pro" panose="020B0503030403020204" pitchFamily="34" charset="0"/>
              </a:rPr>
              <a:t>Yhdessä ennakoiden</a:t>
            </a:r>
            <a:r>
              <a:rPr lang="fi-FI" sz="900" dirty="0">
                <a:latin typeface="Source Sans Pro" panose="020B0503030403020204" pitchFamily="34" charset="0"/>
              </a:rPr>
              <a:t> voimme tehdä niin isoja kuin pieniäkin asioita paremmin ja kestävämmin, kannattavammin ja hauskemmin.</a:t>
            </a:r>
          </a:p>
          <a:p>
            <a:pPr>
              <a:lnSpc>
                <a:spcPct val="120000"/>
              </a:lnSpc>
              <a:spcAft>
                <a:spcPts val="600"/>
              </a:spcAft>
            </a:pPr>
            <a:r>
              <a:rPr lang="fi-FI" sz="900" dirty="0">
                <a:latin typeface="Source Sans Pro" panose="020B0503030403020204" pitchFamily="34" charset="0"/>
              </a:rPr>
              <a:t>Skenaariotyö vaatii hyvää suunnittelua, paljon taustatyötä sekä asiantuntevat vetäjät. Haluamme lämpimästi kiittää kumppanimme MDI:n </a:t>
            </a:r>
            <a:r>
              <a:rPr lang="fi-FI" sz="900" dirty="0" err="1">
                <a:latin typeface="Source Sans Pro" panose="020B0503030403020204" pitchFamily="34" charset="0"/>
              </a:rPr>
              <a:t>Henrikaa</a:t>
            </a:r>
            <a:r>
              <a:rPr lang="fi-FI" sz="900" dirty="0">
                <a:latin typeface="Source Sans Pro" panose="020B0503030403020204" pitchFamily="34" charset="0"/>
              </a:rPr>
              <a:t>, Jannea ja Ilppoa mutkattomasta ja eteläkarjalaiseen mielenmaisemaan hyvin sopivasta jouhevasta yhteistyöstä!</a:t>
            </a:r>
          </a:p>
          <a:p>
            <a:pPr marL="720000" defTabSz="432000">
              <a:lnSpc>
                <a:spcPct val="110000"/>
              </a:lnSpc>
              <a:spcBef>
                <a:spcPts val="3600"/>
              </a:spcBef>
              <a:tabLst>
                <a:tab pos="720000" algn="r"/>
              </a:tabLst>
            </a:pPr>
            <a:r>
              <a:rPr lang="fi-FI" sz="900" b="1" dirty="0">
                <a:latin typeface="Source Sans Pro" panose="020B0503030403020204" pitchFamily="34" charset="0"/>
              </a:rPr>
              <a:t>Satu Sikanen</a:t>
            </a:r>
            <a:r>
              <a:rPr lang="fi-FI" sz="900" dirty="0">
                <a:latin typeface="Source Sans Pro" panose="020B0503030403020204" pitchFamily="34" charset="0"/>
              </a:rPr>
              <a:t>		</a:t>
            </a:r>
            <a:r>
              <a:rPr lang="fi-FI" sz="900" b="1" dirty="0">
                <a:latin typeface="Source Sans Pro" panose="020B0503030403020204" pitchFamily="34" charset="0"/>
              </a:rPr>
              <a:t>Anni Laihanen</a:t>
            </a:r>
            <a:br>
              <a:rPr lang="fi-FI" sz="900" dirty="0">
                <a:latin typeface="Source Sans Pro" panose="020B0503030403020204" pitchFamily="34" charset="0"/>
              </a:rPr>
            </a:br>
            <a:r>
              <a:rPr lang="fi-FI" sz="900" dirty="0">
                <a:latin typeface="Source Sans Pro" panose="020B0503030403020204" pitchFamily="34" charset="0"/>
              </a:rPr>
              <a:t>maakuntajohtaja		aluekehitysasiantuntija</a:t>
            </a:r>
          </a:p>
        </p:txBody>
      </p:sp>
      <p:sp>
        <p:nvSpPr>
          <p:cNvPr id="5" name="Tasakylkinen kolmio 27">
            <a:extLst>
              <a:ext uri="{FF2B5EF4-FFF2-40B4-BE49-F238E27FC236}">
                <a16:creationId xmlns:a16="http://schemas.microsoft.com/office/drawing/2014/main" id="{66813683-4CC5-EF40-88AB-3A8432FFFF4C}"/>
              </a:ext>
            </a:extLst>
          </p:cNvPr>
          <p:cNvSpPr/>
          <p:nvPr/>
        </p:nvSpPr>
        <p:spPr>
          <a:xfrm rot="16200000">
            <a:off x="151219" y="434158"/>
            <a:ext cx="402876" cy="147207"/>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sp>
        <p:nvSpPr>
          <p:cNvPr id="2" name="Dian numeron paikkamerkki 1">
            <a:extLst>
              <a:ext uri="{FF2B5EF4-FFF2-40B4-BE49-F238E27FC236}">
                <a16:creationId xmlns:a16="http://schemas.microsoft.com/office/drawing/2014/main" id="{DEADC49F-247C-4FCB-82AB-454A9431A800}"/>
              </a:ext>
            </a:extLst>
          </p:cNvPr>
          <p:cNvSpPr>
            <a:spLocks noGrp="1"/>
          </p:cNvSpPr>
          <p:nvPr>
            <p:ph type="sldNum" idx="12"/>
          </p:nvPr>
        </p:nvSpPr>
        <p:spPr/>
        <p:txBody>
          <a:bodyPr/>
          <a:lstStyle/>
          <a:p>
            <a:fld id="{00000000-1234-1234-1234-123412341234}" type="slidenum">
              <a:rPr lang="fi" smtClean="0"/>
              <a:pPr/>
              <a:t>2</a:t>
            </a:fld>
            <a:endParaRPr lang="fi"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8" name="Ryhmä 7">
            <a:extLst>
              <a:ext uri="{FF2B5EF4-FFF2-40B4-BE49-F238E27FC236}">
                <a16:creationId xmlns:a16="http://schemas.microsoft.com/office/drawing/2014/main" id="{67AB85B3-E9E1-3445-8D86-6DF2C12F7A8C}"/>
              </a:ext>
            </a:extLst>
          </p:cNvPr>
          <p:cNvGrpSpPr/>
          <p:nvPr/>
        </p:nvGrpSpPr>
        <p:grpSpPr>
          <a:xfrm>
            <a:off x="4663093" y="-29"/>
            <a:ext cx="4583573" cy="5143501"/>
            <a:chOff x="6247131" y="924527"/>
            <a:chExt cx="265682" cy="298138"/>
          </a:xfrm>
        </p:grpSpPr>
        <p:sp>
          <p:nvSpPr>
            <p:cNvPr id="9" name="Tasakylkinen kolmio 27">
              <a:extLst>
                <a:ext uri="{FF2B5EF4-FFF2-40B4-BE49-F238E27FC236}">
                  <a16:creationId xmlns:a16="http://schemas.microsoft.com/office/drawing/2014/main" id="{28A6BC94-F487-3541-8048-D496E0B466CD}"/>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0" name="Tasakylkinen kolmio 27">
              <a:extLst>
                <a:ext uri="{FF2B5EF4-FFF2-40B4-BE49-F238E27FC236}">
                  <a16:creationId xmlns:a16="http://schemas.microsoft.com/office/drawing/2014/main" id="{16FC6525-2E72-984D-A6C3-67648D318934}"/>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1" name="Tasakylkinen kolmio 27">
              <a:extLst>
                <a:ext uri="{FF2B5EF4-FFF2-40B4-BE49-F238E27FC236}">
                  <a16:creationId xmlns:a16="http://schemas.microsoft.com/office/drawing/2014/main" id="{CBF2E524-B55F-544B-92D5-59A3DA28BB49}"/>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2" name="Tasakylkinen kolmio 27">
              <a:extLst>
                <a:ext uri="{FF2B5EF4-FFF2-40B4-BE49-F238E27FC236}">
                  <a16:creationId xmlns:a16="http://schemas.microsoft.com/office/drawing/2014/main" id="{F5804445-2931-8D43-A1D6-6B6533160F8C}"/>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95" name="Google Shape;95;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fi" sz="8400" dirty="0"/>
              <a:t>Kohennus</a:t>
            </a:r>
            <a:endParaRPr sz="8400" dirty="0"/>
          </a:p>
        </p:txBody>
      </p:sp>
      <p:sp>
        <p:nvSpPr>
          <p:cNvPr id="13" name="Google Shape;95;p20">
            <a:extLst>
              <a:ext uri="{FF2B5EF4-FFF2-40B4-BE49-F238E27FC236}">
                <a16:creationId xmlns:a16="http://schemas.microsoft.com/office/drawing/2014/main" id="{65228A1C-70E1-5242-93F7-71DC309FC5F0}"/>
              </a:ext>
            </a:extLst>
          </p:cNvPr>
          <p:cNvSpPr txBox="1">
            <a:spLocks/>
          </p:cNvSpPr>
          <p:nvPr/>
        </p:nvSpPr>
        <p:spPr>
          <a:xfrm>
            <a:off x="542899" y="465816"/>
            <a:ext cx="8520600" cy="6189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Source Sans Pro" panose="020B0503030403020204" pitchFamily="34" charset="0"/>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fi-FI" sz="2000" dirty="0"/>
              <a:t>SKENAARIO</a:t>
            </a:r>
          </a:p>
        </p:txBody>
      </p:sp>
      <p:sp>
        <p:nvSpPr>
          <p:cNvPr id="2" name="Dian numeron paikkamerkki 1">
            <a:extLst>
              <a:ext uri="{FF2B5EF4-FFF2-40B4-BE49-F238E27FC236}">
                <a16:creationId xmlns:a16="http://schemas.microsoft.com/office/drawing/2014/main" id="{F6DE9E7A-7095-48E4-8835-952248FAA5AC}"/>
              </a:ext>
            </a:extLst>
          </p:cNvPr>
          <p:cNvSpPr>
            <a:spLocks noGrp="1"/>
          </p:cNvSpPr>
          <p:nvPr>
            <p:ph type="sldNum" idx="12"/>
          </p:nvPr>
        </p:nvSpPr>
        <p:spPr/>
        <p:txBody>
          <a:bodyPr/>
          <a:lstStyle/>
          <a:p>
            <a:fld id="{00000000-1234-1234-1234-123412341234}" type="slidenum">
              <a:rPr lang="fi" smtClean="0"/>
              <a:pPr/>
              <a:t>20</a:t>
            </a:fld>
            <a:endParaRPr lang="fi" dirty="0"/>
          </a:p>
        </p:txBody>
      </p:sp>
      <p:sp>
        <p:nvSpPr>
          <p:cNvPr id="3" name="Tekstiruutu 2">
            <a:extLst>
              <a:ext uri="{FF2B5EF4-FFF2-40B4-BE49-F238E27FC236}">
                <a16:creationId xmlns:a16="http://schemas.microsoft.com/office/drawing/2014/main" id="{10671637-4BD3-41D8-8901-D1FF0FF96142}"/>
              </a:ext>
            </a:extLst>
          </p:cNvPr>
          <p:cNvSpPr txBox="1"/>
          <p:nvPr/>
        </p:nvSpPr>
        <p:spPr>
          <a:xfrm>
            <a:off x="542899" y="4348931"/>
            <a:ext cx="4029101" cy="707886"/>
          </a:xfrm>
          <a:prstGeom prst="rect">
            <a:avLst/>
          </a:prstGeom>
          <a:noFill/>
        </p:spPr>
        <p:txBody>
          <a:bodyPr wrap="square" rtlCol="0">
            <a:spAutoFit/>
          </a:bodyPr>
          <a:lstStyle/>
          <a:p>
            <a:r>
              <a:rPr lang="fi-FI" sz="2000" b="1" dirty="0">
                <a:solidFill>
                  <a:schemeClr val="dk1"/>
                </a:solidFill>
                <a:latin typeface="Source Sans Pro" panose="020B0503030403020204" pitchFamily="34" charset="0"/>
              </a:rPr>
              <a:t>VÄHÄST PALJON TULLOO, KIPINÄST TULI SYTTYY.</a:t>
            </a:r>
          </a:p>
        </p:txBody>
      </p:sp>
    </p:spTree>
    <p:extLst>
      <p:ext uri="{BB962C8B-B14F-4D97-AF65-F5344CB8AC3E}">
        <p14:creationId xmlns:p14="http://schemas.microsoft.com/office/powerpoint/2010/main" val="322960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2" name="Ryhmä 1">
            <a:extLst>
              <a:ext uri="{FF2B5EF4-FFF2-40B4-BE49-F238E27FC236}">
                <a16:creationId xmlns:a16="http://schemas.microsoft.com/office/drawing/2014/main" id="{53D5E47E-A267-F34E-8E95-F2A9C954E951}"/>
              </a:ext>
            </a:extLst>
          </p:cNvPr>
          <p:cNvGrpSpPr/>
          <p:nvPr/>
        </p:nvGrpSpPr>
        <p:grpSpPr>
          <a:xfrm>
            <a:off x="290912" y="140223"/>
            <a:ext cx="2854638" cy="944427"/>
            <a:chOff x="6079153" y="140223"/>
            <a:chExt cx="2854638" cy="944427"/>
          </a:xfrm>
        </p:grpSpPr>
        <p:grpSp>
          <p:nvGrpSpPr>
            <p:cNvPr id="14" name="Ryhmä 13">
              <a:extLst>
                <a:ext uri="{FF2B5EF4-FFF2-40B4-BE49-F238E27FC236}">
                  <a16:creationId xmlns:a16="http://schemas.microsoft.com/office/drawing/2014/main" id="{9EC06D0F-AFA7-6143-BA3B-6C1F4145CBA3}"/>
                </a:ext>
              </a:extLst>
            </p:cNvPr>
            <p:cNvGrpSpPr/>
            <p:nvPr/>
          </p:nvGrpSpPr>
          <p:grpSpPr>
            <a:xfrm>
              <a:off x="8242396" y="140223"/>
              <a:ext cx="691395" cy="775855"/>
              <a:chOff x="6247131" y="924527"/>
              <a:chExt cx="265682" cy="298138"/>
            </a:xfrm>
          </p:grpSpPr>
          <p:sp>
            <p:nvSpPr>
              <p:cNvPr id="15" name="Tasakylkinen kolmio 27">
                <a:extLst>
                  <a:ext uri="{FF2B5EF4-FFF2-40B4-BE49-F238E27FC236}">
                    <a16:creationId xmlns:a16="http://schemas.microsoft.com/office/drawing/2014/main" id="{4D150453-1240-B14B-86B2-E1F0E94C69E1}"/>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6" name="Tasakylkinen kolmio 27">
                <a:extLst>
                  <a:ext uri="{FF2B5EF4-FFF2-40B4-BE49-F238E27FC236}">
                    <a16:creationId xmlns:a16="http://schemas.microsoft.com/office/drawing/2014/main" id="{B339A719-60A5-D946-8F30-379E6276B1EF}"/>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7" name="Tasakylkinen kolmio 27">
                <a:extLst>
                  <a:ext uri="{FF2B5EF4-FFF2-40B4-BE49-F238E27FC236}">
                    <a16:creationId xmlns:a16="http://schemas.microsoft.com/office/drawing/2014/main" id="{D285B6E1-BFC0-5743-B186-7D1E1C30B425}"/>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8" name="Tasakylkinen kolmio 27">
                <a:extLst>
                  <a:ext uri="{FF2B5EF4-FFF2-40B4-BE49-F238E27FC236}">
                    <a16:creationId xmlns:a16="http://schemas.microsoft.com/office/drawing/2014/main" id="{06AD5DE9-42E6-4C46-ADB8-7CAB7C71F99F}"/>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13" name="Suorakulmio 12">
              <a:extLst>
                <a:ext uri="{FF2B5EF4-FFF2-40B4-BE49-F238E27FC236}">
                  <a16:creationId xmlns:a16="http://schemas.microsoft.com/office/drawing/2014/main" id="{03A7E5C8-AFE0-BA4E-A8FE-F23356A2588D}"/>
                </a:ext>
              </a:extLst>
            </p:cNvPr>
            <p:cNvSpPr/>
            <p:nvPr/>
          </p:nvSpPr>
          <p:spPr>
            <a:xfrm>
              <a:off x="6079153" y="499875"/>
              <a:ext cx="2144884"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Kohennus</a:t>
              </a:r>
              <a:endParaRPr lang="fi-FI" sz="3200" b="1"/>
            </a:p>
          </p:txBody>
        </p:sp>
      </p:grpSp>
      <p:sp>
        <p:nvSpPr>
          <p:cNvPr id="192" name="Google Shape;192;p30"/>
          <p:cNvSpPr txBox="1">
            <a:spLocks noGrp="1"/>
          </p:cNvSpPr>
          <p:nvPr>
            <p:ph type="body" idx="1"/>
          </p:nvPr>
        </p:nvSpPr>
        <p:spPr>
          <a:xfrm>
            <a:off x="475201" y="1548000"/>
            <a:ext cx="5552737" cy="152118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fi" sz="1100" dirty="0">
                <a:solidFill>
                  <a:srgbClr val="000000"/>
                </a:solidFill>
                <a:latin typeface="Source Sans Pro" panose="020B0503030403020204" pitchFamily="34" charset="0"/>
                <a:ea typeface="Roboto"/>
                <a:cs typeface="Roboto"/>
                <a:sym typeface="Roboto"/>
              </a:rPr>
              <a:t>Etelä-Karjala nousee teknologisten innovaatioiden edelläkävijäksi kiertotalouden ja clean­techin alalla. Etenkin Lappeenranta ja Imatra menestyvät ja saavat selkeää muuttovoittoa. Hyvä kehitys säteilee koko vaurastuvaan maakuntaan. Nopearytminen yhteiskunta on kui­tenkin myös vaativampi ja kilpailullisempi. Kaikki eivät pysy nopean kehityksen mukana, ja väestön segregaatio kasvaa. Yhteiskunta kipuilee hyvän kehityksen ja lieveilmiöiden välillä.</a:t>
            </a:r>
            <a:endParaRPr dirty="0">
              <a:solidFill>
                <a:srgbClr val="000000"/>
              </a:solidFill>
              <a:latin typeface="Source Sans Pro" panose="020B0503030403020204" pitchFamily="34" charset="0"/>
              <a:ea typeface="Roboto"/>
              <a:cs typeface="Roboto"/>
              <a:sym typeface="Roboto"/>
            </a:endParaRPr>
          </a:p>
        </p:txBody>
      </p:sp>
      <p:sp>
        <p:nvSpPr>
          <p:cNvPr id="193" name="Google Shape;193;p30"/>
          <p:cNvSpPr txBox="1"/>
          <p:nvPr/>
        </p:nvSpPr>
        <p:spPr>
          <a:xfrm>
            <a:off x="202087" y="2736807"/>
            <a:ext cx="2326253" cy="2187900"/>
          </a:xfrm>
          <a:prstGeom prst="rect">
            <a:avLst/>
          </a:prstGeom>
          <a:noFill/>
          <a:ln>
            <a:noFill/>
          </a:ln>
        </p:spPr>
        <p:txBody>
          <a:bodyPr spcFirstLastPara="1" wrap="square" lIns="91425" tIns="91425" rIns="91425" bIns="91425" anchor="t" anchorCtr="0">
            <a:noAutofit/>
          </a:bodyPr>
          <a:lstStyle/>
          <a:p>
            <a:pPr lvl="0" algn="ctr">
              <a:lnSpc>
                <a:spcPct val="115000"/>
              </a:lnSpc>
              <a:buSzPts val="1400"/>
            </a:pPr>
            <a:r>
              <a:rPr lang="fi-FI" sz="900" b="1" dirty="0">
                <a:latin typeface="Source Sans Pro" panose="020B0503030403020204" pitchFamily="34" charset="0"/>
                <a:ea typeface="Roboto"/>
                <a:cs typeface="Roboto"/>
                <a:sym typeface="Roboto"/>
              </a:rPr>
              <a:t>YHTEISKUNTA JA TALOUS</a:t>
            </a:r>
          </a:p>
          <a:p>
            <a:pPr marL="0" marR="0" lvl="0" indent="0" algn="ctr" rtl="0">
              <a:lnSpc>
                <a:spcPct val="115000"/>
              </a:lnSpc>
              <a:spcBef>
                <a:spcPts val="1600"/>
              </a:spcBef>
              <a:spcAft>
                <a:spcPts val="1600"/>
              </a:spcAft>
              <a:buClr>
                <a:schemeClr val="dk1"/>
              </a:buClr>
              <a:buSzPts val="1100"/>
              <a:buFont typeface="Arial"/>
              <a:buNone/>
            </a:pPr>
            <a:r>
              <a:rPr lang="fi-FI" sz="900" u="none" strike="noStrike" cap="none" dirty="0">
                <a:solidFill>
                  <a:srgbClr val="000000"/>
                </a:solidFill>
                <a:latin typeface="Source Sans Pro" panose="020B0503030403020204" pitchFamily="34" charset="0"/>
                <a:ea typeface="Roboto"/>
                <a:cs typeface="Roboto"/>
                <a:sym typeface="Roboto"/>
              </a:rPr>
              <a:t>Etenkin Lappeenrannan ja Imatran talous kohenee vilkastuvan yritystoiminnan myötä. Vaikuttavan uusiutumistyön myötä hyvä kehitys säteilee koko maakuntaan. Verotulot nousevat, ja muuttoliike parantaa huoltosuhdetta. Sosiaalimenot tosin kasvavat. Etelä-Karjalasta muodostuu </a:t>
            </a:r>
            <a:r>
              <a:rPr lang="fi-FI" sz="900" u="none" strike="noStrike" cap="none" dirty="0" err="1">
                <a:solidFill>
                  <a:srgbClr val="000000"/>
                </a:solidFill>
                <a:latin typeface="Source Sans Pro" panose="020B0503030403020204" pitchFamily="34" charset="0"/>
                <a:ea typeface="Roboto"/>
                <a:cs typeface="Roboto"/>
                <a:sym typeface="Roboto"/>
              </a:rPr>
              <a:t>cleantech</a:t>
            </a:r>
            <a:r>
              <a:rPr lang="fi-FI" sz="900" u="none" strike="noStrike" cap="none" dirty="0">
                <a:solidFill>
                  <a:srgbClr val="000000"/>
                </a:solidFill>
                <a:latin typeface="Source Sans Pro" panose="020B0503030403020204" pitchFamily="34" charset="0"/>
                <a:ea typeface="Roboto"/>
                <a:cs typeface="Roboto"/>
                <a:sym typeface="Roboto"/>
              </a:rPr>
              <a:t>-sektorilla varsinainen edelläkävijä. Teknologisten läpimurtojen pohjalta syntyy startup-yrityksiä ja pysyvämpää yritystoimintaa.</a:t>
            </a:r>
          </a:p>
        </p:txBody>
      </p:sp>
      <p:sp>
        <p:nvSpPr>
          <p:cNvPr id="194" name="Google Shape;194;p30"/>
          <p:cNvSpPr txBox="1"/>
          <p:nvPr/>
        </p:nvSpPr>
        <p:spPr>
          <a:xfrm>
            <a:off x="2575200" y="2736807"/>
            <a:ext cx="1996800"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KANSAINVÄLINEN POLITIIKKA JA KAUPPA</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Etelä-Karjala tunnetaan ympäri Euroopan. Cleantech-osaamiselle on kysyntää, ja monet eteläkarjalaiset yritykset menestyvät kansainvälisesti. Hyvä menestys vetää puoleensa investointeja ja turisteja. Venäjällä kehitys on maltillisen positiivista, ja vienti sekä turismi kasvavat hiljalleen.</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195" name="Google Shape;195;p30"/>
          <p:cNvSpPr txBox="1"/>
          <p:nvPr/>
        </p:nvSpPr>
        <p:spPr>
          <a:xfrm>
            <a:off x="6945125" y="2753632"/>
            <a:ext cx="1996800" cy="1942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VÄESTÖ JA ARVOT</a:t>
            </a:r>
          </a:p>
          <a:p>
            <a:pPr marL="0" marR="0" lvl="0" indent="0" algn="ctr" rtl="0">
              <a:lnSpc>
                <a:spcPct val="115000"/>
              </a:lnSpc>
              <a:spcBef>
                <a:spcPts val="1600"/>
              </a:spcBef>
              <a:spcAft>
                <a:spcPts val="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Etelä-Karjalalla menee kovaa, ja vaurastuminen näkyy. Kaikki eivät kuitenkaan pysy mukana nopeasti muuttuvassa yhteiskunnassa. Osaa teknologinen kehitys jopa pelottaa, eikä kaikilla ole tarvittavia taitoja osallistuakseen. Hyvästä kehityksestä huolimatta myös vastakkainasetteluja syntyy väistämättä</a:t>
            </a:r>
            <a:r>
              <a:rPr lang="fi" sz="900" dirty="0">
                <a:latin typeface="Source Sans Pro" panose="020B0503030403020204" pitchFamily="34" charset="0"/>
                <a:ea typeface="Roboto"/>
                <a:cs typeface="Roboto"/>
                <a:sym typeface="Roboto"/>
              </a:rPr>
              <a:t> </a:t>
            </a:r>
            <a:r>
              <a:rPr lang="fi-FI" sz="900" u="none" strike="noStrike" cap="none" dirty="0">
                <a:solidFill>
                  <a:srgbClr val="000000"/>
                </a:solidFill>
                <a:latin typeface="Source Sans Pro" panose="020B0503030403020204" pitchFamily="34" charset="0"/>
                <a:ea typeface="Roboto"/>
                <a:cs typeface="Roboto"/>
                <a:sym typeface="Roboto"/>
              </a:rPr>
              <a:t>ja yhteiskunnan sosiaalinen eheys kärsii.</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196" name="Google Shape;196;p30"/>
          <p:cNvSpPr txBox="1"/>
          <p:nvPr/>
        </p:nvSpPr>
        <p:spPr>
          <a:xfrm>
            <a:off x="4837347" y="2736807"/>
            <a:ext cx="1996800"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TEKNOLOGIA JA OSAAMINEN</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LUT:ssa ja LAB:ssa tehdään teknologisia läpimurtoja. Maakunnasta muotoutuu uudenlainen teknologisen kehityksen edelläkävijä. Etelä-Karjala vetää puoleensa osaajia, opiskelijoita ja investointeja. Työtä riittää luoville osaajille ja insinööreille. Kaikkien osaamistaso ei vastaa muuttuvan maailman vaatimuksia.</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8" name="Google Shape;121;p24">
            <a:extLst>
              <a:ext uri="{FF2B5EF4-FFF2-40B4-BE49-F238E27FC236}">
                <a16:creationId xmlns:a16="http://schemas.microsoft.com/office/drawing/2014/main" id="{1E98BBFA-1211-3D4B-A424-83B6E0842B29}"/>
              </a:ext>
            </a:extLst>
          </p:cNvPr>
          <p:cNvSpPr txBox="1">
            <a:spLocks/>
          </p:cNvSpPr>
          <p:nvPr/>
        </p:nvSpPr>
        <p:spPr>
          <a:xfrm>
            <a:off x="5273336" y="342908"/>
            <a:ext cx="3462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lnSpc>
                <a:spcPct val="80000"/>
              </a:lnSpc>
            </a:pPr>
            <a:r>
              <a:rPr lang="fi" sz="3800" b="0" dirty="0">
                <a:solidFill>
                  <a:srgbClr val="000000"/>
                </a:solidFill>
                <a:latin typeface="Source Sans Pro Light" panose="020B0403030403020204" pitchFamily="34" charset="0"/>
                <a:ea typeface="Roboto"/>
                <a:cs typeface="Roboto"/>
                <a:sym typeface="Roboto"/>
              </a:rPr>
              <a:t>TEKNOLOGIAN KEHITYS </a:t>
            </a:r>
            <a:r>
              <a:rPr lang="fi" sz="3800" dirty="0">
                <a:solidFill>
                  <a:srgbClr val="000000"/>
                </a:solidFill>
                <a:ea typeface="Roboto"/>
                <a:cs typeface="Roboto"/>
                <a:sym typeface="Roboto"/>
              </a:rPr>
              <a:t>AUTTAA JA KURITTAA</a:t>
            </a:r>
            <a:endParaRPr lang="fi-FI" sz="3800" dirty="0">
              <a:solidFill>
                <a:srgbClr val="000000"/>
              </a:solidFill>
              <a:ea typeface="Roboto"/>
              <a:cs typeface="Roboto"/>
              <a:sym typeface="Roboto"/>
            </a:endParaRPr>
          </a:p>
        </p:txBody>
      </p:sp>
      <p:sp>
        <p:nvSpPr>
          <p:cNvPr id="19" name="Suorakulmio 18">
            <a:extLst>
              <a:ext uri="{FF2B5EF4-FFF2-40B4-BE49-F238E27FC236}">
                <a16:creationId xmlns:a16="http://schemas.microsoft.com/office/drawing/2014/main" id="{ECC1F694-D6D5-F54E-A618-DB870071A56D}"/>
              </a:ext>
            </a:extLst>
          </p:cNvPr>
          <p:cNvSpPr/>
          <p:nvPr/>
        </p:nvSpPr>
        <p:spPr>
          <a:xfrm>
            <a:off x="475200" y="962167"/>
            <a:ext cx="3501995" cy="563616"/>
          </a:xfrm>
          <a:prstGeom prst="rect">
            <a:avLst/>
          </a:prstGeom>
        </p:spPr>
        <p:txBody>
          <a:bodyPr wrap="square">
            <a:spAutoFit/>
          </a:bodyPr>
          <a:lstStyle/>
          <a:p>
            <a:r>
              <a:rPr lang="fi" sz="800" b="1" dirty="0">
                <a:solidFill>
                  <a:schemeClr val="accent1"/>
                </a:solidFill>
                <a:latin typeface="Source Sans Pro" panose="020B0503030403020204" pitchFamily="34" charset="0"/>
                <a:ea typeface="Roboto"/>
                <a:cs typeface="Roboto"/>
                <a:sym typeface="Roboto"/>
              </a:rPr>
              <a:t>AVAINSANAT</a:t>
            </a:r>
          </a:p>
          <a:p>
            <a:pPr lvl="0">
              <a:lnSpc>
                <a:spcPct val="115000"/>
              </a:lnSpc>
              <a:buSzPts val="1800"/>
            </a:pPr>
            <a:r>
              <a:rPr lang="fi-FI" sz="1000" dirty="0">
                <a:latin typeface="Source Sans Pro" panose="020B0503030403020204" pitchFamily="34" charset="0"/>
                <a:ea typeface="Roboto"/>
                <a:cs typeface="Roboto"/>
                <a:sym typeface="Roboto"/>
              </a:rPr>
              <a:t>paikkariippumattomuus, älykkäät järjestelmät, tietoverkko, teknologiayhteiskunta, virtuaalitodellisuus, luonto</a:t>
            </a:r>
          </a:p>
        </p:txBody>
      </p:sp>
      <p:sp>
        <p:nvSpPr>
          <p:cNvPr id="3" name="Dian numeron paikkamerkki 2">
            <a:extLst>
              <a:ext uri="{FF2B5EF4-FFF2-40B4-BE49-F238E27FC236}">
                <a16:creationId xmlns:a16="http://schemas.microsoft.com/office/drawing/2014/main" id="{3B4BDB05-21B0-43A2-9132-241C7361DAE4}"/>
              </a:ext>
            </a:extLst>
          </p:cNvPr>
          <p:cNvSpPr>
            <a:spLocks noGrp="1"/>
          </p:cNvSpPr>
          <p:nvPr>
            <p:ph type="sldNum" idx="12"/>
          </p:nvPr>
        </p:nvSpPr>
        <p:spPr/>
        <p:txBody>
          <a:bodyPr/>
          <a:lstStyle/>
          <a:p>
            <a:fld id="{00000000-1234-1234-1234-123412341234}" type="slidenum">
              <a:rPr lang="fi" smtClean="0"/>
              <a:pPr/>
              <a:t>21</a:t>
            </a:fld>
            <a:endParaRPr lang="fi"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2" name="Google Shape;202;p31"/>
          <p:cNvGrpSpPr/>
          <p:nvPr/>
        </p:nvGrpSpPr>
        <p:grpSpPr>
          <a:xfrm>
            <a:off x="670301" y="1243863"/>
            <a:ext cx="7022000" cy="2737281"/>
            <a:chOff x="718456" y="1754155"/>
            <a:chExt cx="10954758" cy="3956180"/>
          </a:xfrm>
        </p:grpSpPr>
        <p:sp>
          <p:nvSpPr>
            <p:cNvPr id="204" name="Google Shape;204;p31"/>
            <p:cNvSpPr/>
            <p:nvPr/>
          </p:nvSpPr>
          <p:spPr>
            <a:xfrm>
              <a:off x="9082069" y="3249699"/>
              <a:ext cx="2591145" cy="229877"/>
            </a:xfrm>
            <a:custGeom>
              <a:avLst/>
              <a:gdLst>
                <a:gd name="connsiteX0" fmla="*/ 0 w 2895097"/>
                <a:gd name="connsiteY0" fmla="*/ 345008 h 361309"/>
                <a:gd name="connsiteX1" fmla="*/ 963660 w 2895097"/>
                <a:gd name="connsiteY1" fmla="*/ 34738 h 361309"/>
                <a:gd name="connsiteX2" fmla="*/ 1943374 w 2895097"/>
                <a:gd name="connsiteY2" fmla="*/ 44068 h 361309"/>
                <a:gd name="connsiteX3" fmla="*/ 2895097 w 2895097"/>
                <a:gd name="connsiteY3" fmla="*/ 361309 h 361309"/>
                <a:gd name="connsiteX0" fmla="*/ 0 w 2895097"/>
                <a:gd name="connsiteY0" fmla="*/ 345008 h 361309"/>
                <a:gd name="connsiteX1" fmla="*/ 963660 w 2895097"/>
                <a:gd name="connsiteY1" fmla="*/ 34738 h 361309"/>
                <a:gd name="connsiteX2" fmla="*/ 1943374 w 2895097"/>
                <a:gd name="connsiteY2" fmla="*/ 44068 h 361309"/>
                <a:gd name="connsiteX3" fmla="*/ 2895097 w 2895097"/>
                <a:gd name="connsiteY3" fmla="*/ 361309 h 361309"/>
                <a:gd name="connsiteX0" fmla="*/ 0 w 2887070"/>
                <a:gd name="connsiteY0" fmla="*/ 356220 h 362010"/>
                <a:gd name="connsiteX1" fmla="*/ 955633 w 2887070"/>
                <a:gd name="connsiteY1" fmla="*/ 35439 h 362010"/>
                <a:gd name="connsiteX2" fmla="*/ 1935347 w 2887070"/>
                <a:gd name="connsiteY2" fmla="*/ 44769 h 362010"/>
                <a:gd name="connsiteX3" fmla="*/ 2887070 w 2887070"/>
                <a:gd name="connsiteY3" fmla="*/ 362010 h 362010"/>
              </a:gdLst>
              <a:ahLst/>
              <a:cxnLst>
                <a:cxn ang="0">
                  <a:pos x="connsiteX0" y="connsiteY0"/>
                </a:cxn>
                <a:cxn ang="0">
                  <a:pos x="connsiteX1" y="connsiteY1"/>
                </a:cxn>
                <a:cxn ang="0">
                  <a:pos x="connsiteX2" y="connsiteY2"/>
                </a:cxn>
                <a:cxn ang="0">
                  <a:pos x="connsiteX3" y="connsiteY3"/>
                </a:cxn>
              </a:cxnLst>
              <a:rect l="l" t="t" r="r" b="b"/>
              <a:pathLst>
                <a:path w="2887070" h="362010" extrusionOk="0">
                  <a:moveTo>
                    <a:pt x="0" y="356220"/>
                  </a:moveTo>
                  <a:cubicBezTo>
                    <a:pt x="286434" y="192879"/>
                    <a:pt x="633075" y="87348"/>
                    <a:pt x="955633" y="35439"/>
                  </a:cubicBezTo>
                  <a:cubicBezTo>
                    <a:pt x="1278191" y="-16470"/>
                    <a:pt x="1613441" y="-9659"/>
                    <a:pt x="1935347" y="44769"/>
                  </a:cubicBezTo>
                  <a:cubicBezTo>
                    <a:pt x="2257253" y="99197"/>
                    <a:pt x="2572161" y="230603"/>
                    <a:pt x="2887070" y="362010"/>
                  </a:cubicBezTo>
                </a:path>
              </a:pathLst>
            </a:custGeom>
            <a:noFill/>
            <a:ln w="25400" cap="rnd"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sp>
          <p:nvSpPr>
            <p:cNvPr id="203" name="Google Shape;203;p31"/>
            <p:cNvSpPr/>
            <p:nvPr/>
          </p:nvSpPr>
          <p:spPr>
            <a:xfrm>
              <a:off x="718456" y="1754155"/>
              <a:ext cx="10640257" cy="3956180"/>
            </a:xfrm>
            <a:custGeom>
              <a:avLst/>
              <a:gdLst/>
              <a:ahLst/>
              <a:cxnLst/>
              <a:rect l="l" t="t" r="r" b="b"/>
              <a:pathLst>
                <a:path w="9629192" h="3956180" extrusionOk="0">
                  <a:moveTo>
                    <a:pt x="0" y="3956180"/>
                  </a:moveTo>
                  <a:cubicBezTo>
                    <a:pt x="1384041" y="3939074"/>
                    <a:pt x="2757862" y="3909420"/>
                    <a:pt x="3937519" y="3592286"/>
                  </a:cubicBezTo>
                  <a:cubicBezTo>
                    <a:pt x="5117176" y="3275152"/>
                    <a:pt x="6129332" y="2652089"/>
                    <a:pt x="7077944" y="2053375"/>
                  </a:cubicBezTo>
                  <a:cubicBezTo>
                    <a:pt x="8026556" y="1454661"/>
                    <a:pt x="8797212" y="689688"/>
                    <a:pt x="9629192" y="0"/>
                  </a:cubicBezTo>
                </a:path>
              </a:pathLst>
            </a:custGeom>
            <a:noFill/>
            <a:ln w="2540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grpSp>
      <p:sp>
        <p:nvSpPr>
          <p:cNvPr id="206" name="Google Shape;206;p31"/>
          <p:cNvSpPr/>
          <p:nvPr/>
        </p:nvSpPr>
        <p:spPr>
          <a:xfrm>
            <a:off x="7610555" y="372862"/>
            <a:ext cx="1180453" cy="1797594"/>
          </a:xfrm>
          <a:prstGeom prst="rect">
            <a:avLst/>
          </a:prstGeom>
          <a:solidFill>
            <a:schemeClr val="accent1"/>
          </a:solidFill>
          <a:ln w="9525" cap="flat" cmpd="sng">
            <a:noFill/>
            <a:prstDash val="solid"/>
            <a:round/>
            <a:headEnd type="none" w="sm" len="sm"/>
            <a:tailEnd type="none" w="sm" len="sm"/>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Etelä-Karjala menestyy huimasti. Osaaminen on maailmanluokkaa, ja innovaatiot kiihdyttävät talouden kukoi­stukseen. Elämän­laatu on oikeasti maailman parasta.</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207" name="Google Shape;207;p31"/>
          <p:cNvSpPr/>
          <p:nvPr/>
        </p:nvSpPr>
        <p:spPr>
          <a:xfrm>
            <a:off x="7795322" y="2335339"/>
            <a:ext cx="995441" cy="1286947"/>
          </a:xfrm>
          <a:prstGeom prst="rect">
            <a:avLst/>
          </a:prstGeom>
          <a:solidFill>
            <a:schemeClr val="accent1"/>
          </a:solidFill>
          <a:ln w="9525" cap="flat" cmpd="sng">
            <a:noFill/>
            <a:prstDash val="solid"/>
            <a:round/>
            <a:headEnd type="none" w="sm" len="sm"/>
            <a:tailEnd type="none" w="sm" len="sm"/>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Kaikilla ei mene kui­tenkaan yhtä hyvin. Sosiaalinen seg­regaatio syvenee.</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208" name="Google Shape;208;p31"/>
          <p:cNvSpPr txBox="1"/>
          <p:nvPr/>
        </p:nvSpPr>
        <p:spPr>
          <a:xfrm>
            <a:off x="769056" y="3151287"/>
            <a:ext cx="1665667"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 Kaupunki- ja kyläkeskuksiin perustetaan etätoimistoja, jotka ruokkivat lopulta myös</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paikallista innovaatiotoimintaa.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09" name="Google Shape;209;p31"/>
          <p:cNvSpPr txBox="1"/>
          <p:nvPr/>
        </p:nvSpPr>
        <p:spPr>
          <a:xfrm>
            <a:off x="297745" y="4154246"/>
            <a:ext cx="2322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Nopea teknologinen kehitys muokkaa yhteiskuntaa.</a:t>
            </a:r>
            <a:r>
              <a:rPr lang="fi" sz="1100" u="none" strike="noStrike" cap="none" dirty="0">
                <a:solidFill>
                  <a:srgbClr val="000000"/>
                </a:solidFill>
                <a:latin typeface="Source Sans Pro" panose="020B0503030403020204" pitchFamily="34" charset="0"/>
                <a:ea typeface="Roboto"/>
                <a:cs typeface="Roboto"/>
                <a:sym typeface="Roboto"/>
              </a:rPr>
              <a:t> </a:t>
            </a:r>
            <a:r>
              <a:rPr lang="fi" sz="900" u="none" strike="noStrike" cap="none" dirty="0">
                <a:solidFill>
                  <a:schemeClr val="dk1"/>
                </a:solidFill>
                <a:latin typeface="Source Sans Pro" panose="020B0503030403020204" pitchFamily="34" charset="0"/>
                <a:ea typeface="Roboto"/>
                <a:cs typeface="Roboto"/>
                <a:sym typeface="Roboto"/>
              </a:rPr>
              <a:t>Etelä-Karjala menestyy erityisen hyvin johtuen yritysten ja LUTin/LABin yhteistyöstä ja innovaatioista.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10" name="Google Shape;210;p31"/>
          <p:cNvSpPr txBox="1"/>
          <p:nvPr/>
        </p:nvSpPr>
        <p:spPr>
          <a:xfrm>
            <a:off x="2512003" y="2929567"/>
            <a:ext cx="1350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Virtuaalikouluverkko: koulutustarjonta monipuolistuu hetkessä.</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11" name="Google Shape;211;p31"/>
          <p:cNvSpPr txBox="1"/>
          <p:nvPr/>
        </p:nvSpPr>
        <p:spPr>
          <a:xfrm>
            <a:off x="3610800" y="2377000"/>
            <a:ext cx="1728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Työnteko muuttaa muotoaan. Osaajilta vaaditaan yhä edistyneempiä taitoja, ja huiput erottuvat edukseen.</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12" name="Google Shape;212;p31"/>
          <p:cNvSpPr txBox="1"/>
          <p:nvPr/>
        </p:nvSpPr>
        <p:spPr>
          <a:xfrm>
            <a:off x="4549437" y="1623914"/>
            <a:ext cx="1357836" cy="585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Räjähtävä tuottavuus ohjautuu osin vapaa-ajan lisääntymiseen.</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13" name="Google Shape;213;p31"/>
          <p:cNvSpPr txBox="1"/>
          <p:nvPr/>
        </p:nvSpPr>
        <p:spPr>
          <a:xfrm>
            <a:off x="5584794" y="1008172"/>
            <a:ext cx="1566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Etelä-Karjala on cleantechin kansainvälinen edelläkävijä. LUT tuottaa kasvuhakuisia yrityksiä ja startupeja.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14" name="Google Shape;214;p31"/>
          <p:cNvSpPr txBox="1"/>
          <p:nvPr/>
        </p:nvSpPr>
        <p:spPr>
          <a:xfrm>
            <a:off x="6173582" y="2526200"/>
            <a:ext cx="1497783"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Osa väestä jämähtää tuottamaan peruspalveluita pienellä palkalla.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15" name="Google Shape;215;p31"/>
          <p:cNvSpPr txBox="1"/>
          <p:nvPr/>
        </p:nvSpPr>
        <p:spPr>
          <a:xfrm>
            <a:off x="2917363" y="3959856"/>
            <a:ext cx="2106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Älykäs metsätalous ja cleantech muodostuvat kilpailuvalteiksi. Maakunnasta löytyy menestystekijöitä myös keskusten ulkopuolella.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16" name="Google Shape;216;p31"/>
          <p:cNvSpPr txBox="1"/>
          <p:nvPr/>
        </p:nvSpPr>
        <p:spPr>
          <a:xfrm>
            <a:off x="4890945" y="3276424"/>
            <a:ext cx="1566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FI" sz="900" u="none" strike="noStrike" cap="none" dirty="0">
                <a:solidFill>
                  <a:schemeClr val="dk1"/>
                </a:solidFill>
                <a:latin typeface="Source Sans Pro" panose="020B0503030403020204" pitchFamily="34" charset="0"/>
                <a:ea typeface="Roboto"/>
                <a:cs typeface="Roboto"/>
                <a:sym typeface="Roboto"/>
              </a:rPr>
              <a:t>Teknologia kiihdyttää talouskasvua, mutta eriarvoistaa väestöä. Korostaa jakoa hyvä- ja huono-osaisten välillä.</a:t>
            </a:r>
            <a:endParaRPr lang="fi-FI" sz="1100" u="none" strike="noStrike" cap="none" dirty="0">
              <a:solidFill>
                <a:srgbClr val="000000"/>
              </a:solidFill>
              <a:latin typeface="Source Sans Pro" panose="020B0503030403020204" pitchFamily="34" charset="0"/>
              <a:ea typeface="Roboto"/>
              <a:cs typeface="Roboto"/>
              <a:sym typeface="Roboto"/>
            </a:endParaRPr>
          </a:p>
        </p:txBody>
      </p:sp>
      <p:sp>
        <p:nvSpPr>
          <p:cNvPr id="217" name="Google Shape;217;p31"/>
          <p:cNvSpPr/>
          <p:nvPr/>
        </p:nvSpPr>
        <p:spPr>
          <a:xfrm>
            <a:off x="550452" y="1134021"/>
            <a:ext cx="1625803" cy="1410944"/>
          </a:xfrm>
          <a:prstGeom prst="rect">
            <a:avLst/>
          </a:prstGeom>
          <a:solidFill>
            <a:schemeClr val="accent1"/>
          </a:solidFill>
          <a:ln w="9525" cap="flat" cmpd="sng">
            <a:noFill/>
            <a:prstDash val="solid"/>
            <a:round/>
            <a:headEnd type="none" w="sm" len="sm"/>
            <a:tailEnd type="none" w="sm" len="sm"/>
          </a:ln>
          <a:effectLst/>
        </p:spPr>
        <p:txBody>
          <a:bodyPr spcFirstLastPara="1" wrap="square" lIns="180000" tIns="180000" rIns="180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Huimien teknologisten innovaatioiden myötä Etelä-Karjalan tuottavuus ja vetovoima räjähtävät kasvuun. Kehitys on huimaa, mutta jokin silti mättää…</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28" name="Google Shape;170;p28">
            <a:extLst>
              <a:ext uri="{FF2B5EF4-FFF2-40B4-BE49-F238E27FC236}">
                <a16:creationId xmlns:a16="http://schemas.microsoft.com/office/drawing/2014/main" id="{ACFA7835-8BD0-064A-B506-D5DAA4BB6045}"/>
              </a:ext>
            </a:extLst>
          </p:cNvPr>
          <p:cNvSpPr txBox="1"/>
          <p:nvPr/>
        </p:nvSpPr>
        <p:spPr>
          <a:xfrm>
            <a:off x="7611276" y="32379"/>
            <a:ext cx="645300" cy="324000"/>
          </a:xfrm>
          <a:prstGeom prst="rect">
            <a:avLst/>
          </a:prstGeom>
          <a:noFill/>
          <a:ln>
            <a:noFill/>
          </a:ln>
        </p:spPr>
        <p:txBody>
          <a:bodyPr spcFirstLastPara="1" wrap="square" lIns="68575" tIns="34275" rIns="68575"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fi" sz="1000" u="none" strike="noStrike" cap="none" dirty="0">
                <a:solidFill>
                  <a:schemeClr val="dk1"/>
                </a:solidFill>
                <a:latin typeface="Source Sans Pro" panose="020B0503030403020204" pitchFamily="34" charset="0"/>
                <a:ea typeface="Roboto"/>
                <a:cs typeface="Roboto"/>
                <a:sym typeface="Roboto"/>
              </a:rPr>
              <a:t>2040</a:t>
            </a:r>
            <a:endParaRPr sz="1000" u="none" strike="noStrike" cap="none" dirty="0">
              <a:solidFill>
                <a:srgbClr val="000000"/>
              </a:solidFill>
              <a:latin typeface="Source Sans Pro" panose="020B0503030403020204" pitchFamily="34" charset="0"/>
              <a:ea typeface="Roboto"/>
              <a:cs typeface="Roboto"/>
              <a:sym typeface="Roboto"/>
            </a:endParaRPr>
          </a:p>
        </p:txBody>
      </p:sp>
      <p:grpSp>
        <p:nvGrpSpPr>
          <p:cNvPr id="36" name="Ryhmä 35">
            <a:extLst>
              <a:ext uri="{FF2B5EF4-FFF2-40B4-BE49-F238E27FC236}">
                <a16:creationId xmlns:a16="http://schemas.microsoft.com/office/drawing/2014/main" id="{AA85C0FC-7029-B24D-84E0-4B60943B15C1}"/>
              </a:ext>
            </a:extLst>
          </p:cNvPr>
          <p:cNvGrpSpPr/>
          <p:nvPr/>
        </p:nvGrpSpPr>
        <p:grpSpPr>
          <a:xfrm>
            <a:off x="290912" y="140223"/>
            <a:ext cx="2854638" cy="944427"/>
            <a:chOff x="6079153" y="140223"/>
            <a:chExt cx="2854638" cy="944427"/>
          </a:xfrm>
        </p:grpSpPr>
        <p:grpSp>
          <p:nvGrpSpPr>
            <p:cNvPr id="37" name="Ryhmä 36">
              <a:extLst>
                <a:ext uri="{FF2B5EF4-FFF2-40B4-BE49-F238E27FC236}">
                  <a16:creationId xmlns:a16="http://schemas.microsoft.com/office/drawing/2014/main" id="{0CE957B1-BE8A-CF4C-B9D9-A21DE8DAED5B}"/>
                </a:ext>
              </a:extLst>
            </p:cNvPr>
            <p:cNvGrpSpPr/>
            <p:nvPr/>
          </p:nvGrpSpPr>
          <p:grpSpPr>
            <a:xfrm>
              <a:off x="8242396" y="140223"/>
              <a:ext cx="691395" cy="775855"/>
              <a:chOff x="6247131" y="924527"/>
              <a:chExt cx="265682" cy="298138"/>
            </a:xfrm>
          </p:grpSpPr>
          <p:sp>
            <p:nvSpPr>
              <p:cNvPr id="39" name="Tasakylkinen kolmio 27">
                <a:extLst>
                  <a:ext uri="{FF2B5EF4-FFF2-40B4-BE49-F238E27FC236}">
                    <a16:creationId xmlns:a16="http://schemas.microsoft.com/office/drawing/2014/main" id="{D07B9A28-38C3-3340-98BA-A915ED349772}"/>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0" name="Tasakylkinen kolmio 27">
                <a:extLst>
                  <a:ext uri="{FF2B5EF4-FFF2-40B4-BE49-F238E27FC236}">
                    <a16:creationId xmlns:a16="http://schemas.microsoft.com/office/drawing/2014/main" id="{5F9D2D2A-7E2B-7C48-B414-697ABB57EB9E}"/>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1" name="Tasakylkinen kolmio 27">
                <a:extLst>
                  <a:ext uri="{FF2B5EF4-FFF2-40B4-BE49-F238E27FC236}">
                    <a16:creationId xmlns:a16="http://schemas.microsoft.com/office/drawing/2014/main" id="{E24491B9-C3E9-F343-AA7D-99F3AD76B742}"/>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2" name="Tasakylkinen kolmio 27">
                <a:extLst>
                  <a:ext uri="{FF2B5EF4-FFF2-40B4-BE49-F238E27FC236}">
                    <a16:creationId xmlns:a16="http://schemas.microsoft.com/office/drawing/2014/main" id="{FAD95703-F86E-7241-BC3C-44F8BB452799}"/>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38" name="Suorakulmio 37">
              <a:extLst>
                <a:ext uri="{FF2B5EF4-FFF2-40B4-BE49-F238E27FC236}">
                  <a16:creationId xmlns:a16="http://schemas.microsoft.com/office/drawing/2014/main" id="{1E27B957-3799-5041-BE89-B6D67593FD00}"/>
                </a:ext>
              </a:extLst>
            </p:cNvPr>
            <p:cNvSpPr/>
            <p:nvPr/>
          </p:nvSpPr>
          <p:spPr>
            <a:xfrm>
              <a:off x="6079153" y="499875"/>
              <a:ext cx="2144884"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Kohennus</a:t>
              </a:r>
              <a:endParaRPr lang="fi-FI" sz="3200" b="1"/>
            </a:p>
          </p:txBody>
        </p:sp>
      </p:grpSp>
      <p:sp>
        <p:nvSpPr>
          <p:cNvPr id="2" name="Dian numeron paikkamerkki 1">
            <a:extLst>
              <a:ext uri="{FF2B5EF4-FFF2-40B4-BE49-F238E27FC236}">
                <a16:creationId xmlns:a16="http://schemas.microsoft.com/office/drawing/2014/main" id="{0A900892-A165-480B-958F-1FCB9A40016C}"/>
              </a:ext>
            </a:extLst>
          </p:cNvPr>
          <p:cNvSpPr>
            <a:spLocks noGrp="1"/>
          </p:cNvSpPr>
          <p:nvPr>
            <p:ph type="sldNum" idx="12"/>
          </p:nvPr>
        </p:nvSpPr>
        <p:spPr/>
        <p:txBody>
          <a:bodyPr/>
          <a:lstStyle/>
          <a:p>
            <a:fld id="{00000000-1234-1234-1234-123412341234}" type="slidenum">
              <a:rPr lang="fi" smtClean="0"/>
              <a:pPr/>
              <a:t>22</a:t>
            </a:fld>
            <a:endParaRPr lang="fi"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body" idx="1"/>
          </p:nvPr>
        </p:nvSpPr>
        <p:spPr>
          <a:xfrm>
            <a:off x="475199" y="903372"/>
            <a:ext cx="4028257" cy="45159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6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Valjastetaan yhteistyö edistyksen työkaluksi</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ja tiivistetään verkostomaista yhteistyötä.</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Luodaan ja ylläpidetään osallistavaa toimintakulttuuria ja omaksutaan uusia toimintatapoja.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Panostetaan kuntien ja korkeakoulujen yhteistyöhön muun muassa soveltavan tutkimuksen ratkaisujen hyödyntämiseksi.</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Mahdollistetaan erilaisten toimijoiden kohtaamiset.</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myös vapaa-ajalla tapahtuvaa monipuolista vuorovaikutusta ja mahdollisuuksia kohdata erilaisia ihmisiä.</a:t>
            </a:r>
          </a:p>
          <a:p>
            <a:pPr marL="0" lvl="0" indent="0" algn="l" rtl="0">
              <a:lnSpc>
                <a:spcPct val="85000"/>
              </a:lnSpc>
              <a:spcBef>
                <a:spcPts val="0"/>
              </a:spcBef>
              <a:spcAft>
                <a:spcPts val="6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Luodaan mahdollisuuksia tehdä ja kehittää yhdessä.</a:t>
            </a:r>
            <a:br>
              <a:rPr lang="fi" sz="1000" dirty="0">
                <a:solidFill>
                  <a:srgbClr val="000000"/>
                </a:solidFill>
                <a:latin typeface="Source Sans Pro" panose="020B0503030403020204" pitchFamily="34" charset="0"/>
                <a:ea typeface="Roboto"/>
                <a:cs typeface="Roboto"/>
                <a:sym typeface="Roboto"/>
              </a:rPr>
            </a:br>
            <a:br>
              <a:rPr lang="fi" sz="1000" dirty="0">
                <a:solidFill>
                  <a:srgbClr val="000000"/>
                </a:solidFill>
                <a:latin typeface="Source Sans Pro" panose="020B0503030403020204" pitchFamily="34" charset="0"/>
                <a:ea typeface="Roboto"/>
                <a:cs typeface="Roboto"/>
                <a:sym typeface="Roboto"/>
              </a:rPr>
            </a:br>
            <a:r>
              <a:rPr lang="fi" sz="1200" b="1" dirty="0">
                <a:solidFill>
                  <a:srgbClr val="000000"/>
                </a:solidFill>
                <a:latin typeface="Source Sans Pro" panose="020B0503030403020204" pitchFamily="34" charset="0"/>
                <a:ea typeface="Roboto"/>
                <a:cs typeface="Roboto"/>
                <a:sym typeface="Roboto"/>
              </a:rPr>
              <a:t>Kannustetaan innovatiiviseen ja</a:t>
            </a:r>
            <a:br>
              <a:rPr lang="fi" sz="1200" b="1" dirty="0">
                <a:solidFill>
                  <a:srgbClr val="000000"/>
                </a:solidFill>
                <a:latin typeface="Source Sans Pro" panose="020B0503030403020204" pitchFamily="34" charset="0"/>
                <a:ea typeface="Roboto"/>
                <a:cs typeface="Roboto"/>
                <a:sym typeface="Roboto"/>
              </a:rPr>
            </a:br>
            <a:r>
              <a:rPr lang="fi" sz="1200" b="1" dirty="0">
                <a:solidFill>
                  <a:srgbClr val="000000"/>
                </a:solidFill>
                <a:latin typeface="Source Sans Pro" panose="020B0503030403020204" pitchFamily="34" charset="0"/>
                <a:ea typeface="Roboto"/>
                <a:cs typeface="Roboto"/>
                <a:sym typeface="Roboto"/>
              </a:rPr>
              <a:t>uudistuvaan elinkeinotoimintaan</a:t>
            </a:r>
            <a:endParaRPr lang="fi" sz="12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Nostetaan esille korkeakouluissa tehtävää tutkimusta.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Houkutellaan maakuntaan pääomaa kaupallistamisen tueksi.</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Rakennetaan ja hyödynnetään suoria yhteyksiä myös kansainvälisiin sijoittajiin.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Tunnistetaan yritykset, joilla on potentiaalia kansainvälistyä, ja tarjotaan aktiivisesti tukea ja sparrausta kansainvälisille markkinoille pääsemiseksi.</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Pidetään yllä vahvoja yhteyksiä alueen teollisuusyrityksiin.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Luodaan jatkuvaa ymmärrystä teollisuuden tarpeista.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Huolehditaan korkeakoulujen ja teollisuuden kyvystä tuottaa uutta. </a:t>
            </a:r>
            <a:endParaRPr sz="1000" dirty="0">
              <a:solidFill>
                <a:srgbClr val="000000"/>
              </a:solidFill>
              <a:latin typeface="Source Sans Pro" panose="020B0503030403020204" pitchFamily="34" charset="0"/>
              <a:ea typeface="Roboto"/>
              <a:cs typeface="Roboto"/>
              <a:sym typeface="Roboto"/>
            </a:endParaRPr>
          </a:p>
        </p:txBody>
      </p:sp>
      <p:sp>
        <p:nvSpPr>
          <p:cNvPr id="223" name="Google Shape;223;p32"/>
          <p:cNvSpPr txBox="1">
            <a:spLocks noGrp="1"/>
          </p:cNvSpPr>
          <p:nvPr>
            <p:ph type="body" idx="2"/>
          </p:nvPr>
        </p:nvSpPr>
        <p:spPr>
          <a:xfrm>
            <a:off x="4423144" y="903372"/>
            <a:ext cx="4529470" cy="4776900"/>
          </a:xfrm>
          <a:prstGeom prst="rect">
            <a:avLst/>
          </a:prstGeom>
          <a:noFill/>
          <a:ln>
            <a:noFill/>
          </a:ln>
        </p:spPr>
        <p:txBody>
          <a:bodyPr spcFirstLastPara="1" wrap="square" lIns="91425" tIns="91425" rIns="91425" bIns="91425" anchor="t" anchorCtr="0">
            <a:noAutofit/>
          </a:bodyPr>
          <a:lstStyle/>
          <a:p>
            <a:pPr marL="0" lvl="0" indent="0">
              <a:lnSpc>
                <a:spcPct val="85000"/>
              </a:lnSpc>
              <a:spcAft>
                <a:spcPts val="6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Vastataan monipuolisesti osaamistarpeisiin</a:t>
            </a:r>
          </a:p>
          <a:p>
            <a:pPr marL="0" lvl="0" indent="0">
              <a:lnSpc>
                <a:spcPct val="85000"/>
              </a:lnSpc>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Ylläpidetään kansainvälisyydelle avointa ilmapiiriä korkeakouluissa ja työelämässä.</a:t>
            </a:r>
          </a:p>
          <a:p>
            <a:pPr marL="0" lvl="0" indent="0">
              <a:lnSpc>
                <a:spcPct val="85000"/>
              </a:lnSpc>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Huolehditaan, että korkeakouluissa on tarjolla elinkeinoelämän osaamistarpeisiin vastaavia tutkintoja.</a:t>
            </a:r>
          </a:p>
          <a:p>
            <a:pPr marL="0" lvl="0" indent="0">
              <a:lnSpc>
                <a:spcPct val="85000"/>
              </a:lnSpc>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Tehdään koulutusavauksia, jotka tähtäävät uusiin ammatteihin ja osaamiseen. Kehitetään uusia opintopolkuja.</a:t>
            </a:r>
          </a:p>
          <a:p>
            <a:pPr marL="0" lvl="0" indent="0">
              <a:lnSpc>
                <a:spcPct val="85000"/>
              </a:lnSpc>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Kehitetään LUT:n ja LAB:n osaamisprofiileja ja panostetaan laajoihin, koulutusalat ylittäviin osaamisyhdistelmiin.</a:t>
            </a:r>
          </a:p>
          <a:p>
            <a:pPr marL="0" lvl="0" indent="0">
              <a:lnSpc>
                <a:spcPct val="85000"/>
              </a:lnSpc>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Turvataan osaamiseen ja tutkimukseen sekä kaupallistamiseen tarvittava rahoitus.</a:t>
            </a:r>
          </a:p>
          <a:p>
            <a:pPr marL="0" lvl="0" indent="0">
              <a:lnSpc>
                <a:spcPct val="85000"/>
              </a:lnSpc>
              <a:spcAft>
                <a:spcPts val="6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maakunnan asukkaiden ja yritysten digitaitoja ja kyvykkyyttä. Tarjotaan mahdollisuuksia osaamisen päivittämiseen.</a:t>
            </a:r>
            <a:br>
              <a:rPr lang="fi" sz="1000" dirty="0">
                <a:solidFill>
                  <a:srgbClr val="000000"/>
                </a:solidFill>
                <a:latin typeface="Source Sans Pro" panose="020B0503030403020204" pitchFamily="34" charset="0"/>
                <a:ea typeface="Roboto"/>
                <a:cs typeface="Roboto"/>
                <a:sym typeface="Roboto"/>
              </a:rPr>
            </a:br>
            <a:br>
              <a:rPr lang="fi" sz="1000" dirty="0">
                <a:solidFill>
                  <a:srgbClr val="000000"/>
                </a:solidFill>
                <a:latin typeface="Source Sans Pro" panose="020B0503030403020204" pitchFamily="34" charset="0"/>
                <a:ea typeface="Roboto"/>
                <a:cs typeface="Roboto"/>
                <a:sym typeface="Roboto"/>
              </a:rPr>
            </a:br>
            <a:r>
              <a:rPr lang="fi" sz="1200" b="1" dirty="0">
                <a:solidFill>
                  <a:srgbClr val="000000"/>
                </a:solidFill>
                <a:latin typeface="Source Sans Pro" panose="020B0503030403020204" pitchFamily="34" charset="0"/>
                <a:ea typeface="Roboto"/>
                <a:cs typeface="Roboto"/>
                <a:sym typeface="Roboto"/>
              </a:rPr>
              <a:t>Kehitetään asuin- ja toimintaympäristöjä</a:t>
            </a:r>
            <a:br>
              <a:rPr lang="fi" sz="1200" b="1" dirty="0">
                <a:solidFill>
                  <a:srgbClr val="000000"/>
                </a:solidFill>
                <a:latin typeface="Source Sans Pro" panose="020B0503030403020204" pitchFamily="34" charset="0"/>
                <a:ea typeface="Roboto"/>
                <a:cs typeface="Roboto"/>
                <a:sym typeface="Roboto"/>
              </a:rPr>
            </a:br>
            <a:r>
              <a:rPr lang="fi" sz="1200" b="1" dirty="0">
                <a:solidFill>
                  <a:srgbClr val="000000"/>
                </a:solidFill>
                <a:latin typeface="Source Sans Pro" panose="020B0503030403020204" pitchFamily="34" charset="0"/>
                <a:ea typeface="Roboto"/>
                <a:cs typeface="Roboto"/>
                <a:sym typeface="Roboto"/>
              </a:rPr>
              <a:t>vastaamaan tulevaisuuden tarpeisiin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Pidetään huolta infrastruktuurista ja tehdään korjausinvestointeja panostuksina tulevaisuuteen.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Panostetaan teknologiaympäristöihin ja tietoliikenneyhteyksien kehittämiseen.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Huolehditaan maakunnan kansainvälisestä ja kansallisesta saavutettavuudesta.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Huolehditaan maakunnan vahvuuksista: luonnosta, kulttuurista, historia-perinnöstä sekä henkisistä voimavaroista. Panostetaan kestävään matkailuun.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Otetaan käyttöön uusia teknologioita. Hyödynnetään teknologiaa myös yhteisöllisyyden rakentamisessa.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Mahdollistetaan matalan kynnyksen osallistuminen. Hyödynnetään moni-muotoisesti erilaisissa vuorovaikutuksen ja viestinnän  kanavissa syntyvää sisältöä.</a:t>
            </a:r>
            <a:endParaRPr sz="1000" dirty="0">
              <a:solidFill>
                <a:srgbClr val="000000"/>
              </a:solidFill>
              <a:latin typeface="Source Sans Pro" panose="020B0503030403020204" pitchFamily="34" charset="0"/>
              <a:ea typeface="Roboto"/>
              <a:cs typeface="Roboto"/>
              <a:sym typeface="Roboto"/>
            </a:endParaRPr>
          </a:p>
        </p:txBody>
      </p:sp>
      <p:grpSp>
        <p:nvGrpSpPr>
          <p:cNvPr id="23" name="Ryhmä 22">
            <a:extLst>
              <a:ext uri="{FF2B5EF4-FFF2-40B4-BE49-F238E27FC236}">
                <a16:creationId xmlns:a16="http://schemas.microsoft.com/office/drawing/2014/main" id="{065DAEF7-483D-7747-93AB-DC5A0E2B0CB3}"/>
              </a:ext>
            </a:extLst>
          </p:cNvPr>
          <p:cNvGrpSpPr/>
          <p:nvPr/>
        </p:nvGrpSpPr>
        <p:grpSpPr>
          <a:xfrm>
            <a:off x="290912" y="76431"/>
            <a:ext cx="2854638" cy="944427"/>
            <a:chOff x="6079153" y="140223"/>
            <a:chExt cx="2854638" cy="944427"/>
          </a:xfrm>
        </p:grpSpPr>
        <p:grpSp>
          <p:nvGrpSpPr>
            <p:cNvPr id="24" name="Ryhmä 23">
              <a:extLst>
                <a:ext uri="{FF2B5EF4-FFF2-40B4-BE49-F238E27FC236}">
                  <a16:creationId xmlns:a16="http://schemas.microsoft.com/office/drawing/2014/main" id="{5F1A2A83-0C0C-9640-B0CA-6F86AFCDD80C}"/>
                </a:ext>
              </a:extLst>
            </p:cNvPr>
            <p:cNvGrpSpPr/>
            <p:nvPr/>
          </p:nvGrpSpPr>
          <p:grpSpPr>
            <a:xfrm>
              <a:off x="8242396" y="140223"/>
              <a:ext cx="691395" cy="775855"/>
              <a:chOff x="6247131" y="924527"/>
              <a:chExt cx="265682" cy="298138"/>
            </a:xfrm>
          </p:grpSpPr>
          <p:sp>
            <p:nvSpPr>
              <p:cNvPr id="26" name="Tasakylkinen kolmio 27">
                <a:extLst>
                  <a:ext uri="{FF2B5EF4-FFF2-40B4-BE49-F238E27FC236}">
                    <a16:creationId xmlns:a16="http://schemas.microsoft.com/office/drawing/2014/main" id="{9EA3BFCA-E24D-8B47-A204-A3FEF988A1D3}"/>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7" name="Tasakylkinen kolmio 27">
                <a:extLst>
                  <a:ext uri="{FF2B5EF4-FFF2-40B4-BE49-F238E27FC236}">
                    <a16:creationId xmlns:a16="http://schemas.microsoft.com/office/drawing/2014/main" id="{E7599324-E5E6-7247-90E4-D323B1BAAAEA}"/>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8" name="Tasakylkinen kolmio 27">
                <a:extLst>
                  <a:ext uri="{FF2B5EF4-FFF2-40B4-BE49-F238E27FC236}">
                    <a16:creationId xmlns:a16="http://schemas.microsoft.com/office/drawing/2014/main" id="{8569D43B-83FB-EE4A-8DF2-798821D0B53D}"/>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9" name="Tasakylkinen kolmio 27">
                <a:extLst>
                  <a:ext uri="{FF2B5EF4-FFF2-40B4-BE49-F238E27FC236}">
                    <a16:creationId xmlns:a16="http://schemas.microsoft.com/office/drawing/2014/main" id="{1C9D7B84-78FF-A640-B131-3BF6FEC8A6B4}"/>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5" name="Suorakulmio 24">
              <a:extLst>
                <a:ext uri="{FF2B5EF4-FFF2-40B4-BE49-F238E27FC236}">
                  <a16:creationId xmlns:a16="http://schemas.microsoft.com/office/drawing/2014/main" id="{EF0947B1-840B-F242-A3D3-1761CEFBF0A8}"/>
                </a:ext>
              </a:extLst>
            </p:cNvPr>
            <p:cNvSpPr/>
            <p:nvPr/>
          </p:nvSpPr>
          <p:spPr>
            <a:xfrm>
              <a:off x="6079153" y="499875"/>
              <a:ext cx="2144884"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Kohennus</a:t>
              </a:r>
              <a:endParaRPr lang="fi-FI" sz="3200" b="1"/>
            </a:p>
          </p:txBody>
        </p:sp>
      </p:grpSp>
      <p:sp>
        <p:nvSpPr>
          <p:cNvPr id="30" name="Google Shape;121;p24">
            <a:extLst>
              <a:ext uri="{FF2B5EF4-FFF2-40B4-BE49-F238E27FC236}">
                <a16:creationId xmlns:a16="http://schemas.microsoft.com/office/drawing/2014/main" id="{E883713C-301D-214E-AE8A-091D9BC589D3}"/>
              </a:ext>
            </a:extLst>
          </p:cNvPr>
          <p:cNvSpPr txBox="1">
            <a:spLocks/>
          </p:cNvSpPr>
          <p:nvPr/>
        </p:nvSpPr>
        <p:spPr>
          <a:xfrm>
            <a:off x="3247990" y="306216"/>
            <a:ext cx="372268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85000"/>
              </a:lnSpc>
            </a:pPr>
            <a:r>
              <a:rPr lang="fi" sz="2000" b="0" dirty="0">
                <a:solidFill>
                  <a:srgbClr val="000000"/>
                </a:solidFill>
                <a:latin typeface="Source Sans Pro Light" panose="020B0403030403020204" pitchFamily="34" charset="0"/>
                <a:ea typeface="Roboto"/>
                <a:cs typeface="Roboto"/>
                <a:sym typeface="Roboto"/>
              </a:rPr>
              <a:t>SKENAARIOKOHTAINEN</a:t>
            </a:r>
            <a:br>
              <a:rPr lang="fi" sz="2000" b="0" dirty="0">
                <a:solidFill>
                  <a:srgbClr val="000000"/>
                </a:solidFill>
                <a:latin typeface="Source Sans Pro Light" panose="020B0403030403020204" pitchFamily="34" charset="0"/>
                <a:ea typeface="Roboto"/>
                <a:cs typeface="Roboto"/>
                <a:sym typeface="Roboto"/>
              </a:rPr>
            </a:br>
            <a:r>
              <a:rPr lang="fi" sz="2000" dirty="0">
                <a:solidFill>
                  <a:srgbClr val="000000"/>
                </a:solidFill>
                <a:ea typeface="Roboto"/>
                <a:cs typeface="Roboto"/>
                <a:sym typeface="Roboto"/>
              </a:rPr>
              <a:t>VARAUTUMISSUUNNITELMA</a:t>
            </a:r>
            <a:endParaRPr lang="fi-FI" sz="2000" dirty="0">
              <a:solidFill>
                <a:srgbClr val="000000"/>
              </a:solidFill>
              <a:ea typeface="Roboto"/>
              <a:cs typeface="Roboto"/>
              <a:sym typeface="Roboto"/>
            </a:endParaRPr>
          </a:p>
        </p:txBody>
      </p:sp>
      <p:sp>
        <p:nvSpPr>
          <p:cNvPr id="2" name="Dian numeron paikkamerkki 1">
            <a:extLst>
              <a:ext uri="{FF2B5EF4-FFF2-40B4-BE49-F238E27FC236}">
                <a16:creationId xmlns:a16="http://schemas.microsoft.com/office/drawing/2014/main" id="{7B6A655C-4DE6-480F-BF8C-FB661A88249D}"/>
              </a:ext>
            </a:extLst>
          </p:cNvPr>
          <p:cNvSpPr>
            <a:spLocks noGrp="1"/>
          </p:cNvSpPr>
          <p:nvPr>
            <p:ph type="sldNum" idx="12"/>
          </p:nvPr>
        </p:nvSpPr>
        <p:spPr>
          <a:xfrm>
            <a:off x="8472458" y="4599425"/>
            <a:ext cx="548700" cy="393600"/>
          </a:xfrm>
        </p:spPr>
        <p:txBody>
          <a:bodyPr/>
          <a:lstStyle/>
          <a:p>
            <a:fld id="{00000000-1234-1234-1234-123412341234}" type="slidenum">
              <a:rPr lang="fi" smtClean="0"/>
              <a:pPr/>
              <a:t>23</a:t>
            </a:fld>
            <a:endParaRPr lang="fi"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8" name="Ryhmä 7">
            <a:extLst>
              <a:ext uri="{FF2B5EF4-FFF2-40B4-BE49-F238E27FC236}">
                <a16:creationId xmlns:a16="http://schemas.microsoft.com/office/drawing/2014/main" id="{F5F4E38F-1E60-B947-A303-EDFCE8A9E508}"/>
              </a:ext>
            </a:extLst>
          </p:cNvPr>
          <p:cNvGrpSpPr/>
          <p:nvPr/>
        </p:nvGrpSpPr>
        <p:grpSpPr>
          <a:xfrm>
            <a:off x="4663093" y="0"/>
            <a:ext cx="4095811" cy="5143500"/>
            <a:chOff x="8306840" y="924528"/>
            <a:chExt cx="237409" cy="298137"/>
          </a:xfrm>
        </p:grpSpPr>
        <p:sp>
          <p:nvSpPr>
            <p:cNvPr id="9" name="Tasakylkinen kolmio 27">
              <a:extLst>
                <a:ext uri="{FF2B5EF4-FFF2-40B4-BE49-F238E27FC236}">
                  <a16:creationId xmlns:a16="http://schemas.microsoft.com/office/drawing/2014/main" id="{919C6D33-6C95-2745-89F8-67F32170D1AB}"/>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0" name="Tasakylkinen kolmio 27">
              <a:extLst>
                <a:ext uri="{FF2B5EF4-FFF2-40B4-BE49-F238E27FC236}">
                  <a16:creationId xmlns:a16="http://schemas.microsoft.com/office/drawing/2014/main" id="{9B66550E-FE7F-9C47-A272-4AB5C7F943C2}"/>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1" name="Tasakylkinen kolmio 27">
              <a:extLst>
                <a:ext uri="{FF2B5EF4-FFF2-40B4-BE49-F238E27FC236}">
                  <a16:creationId xmlns:a16="http://schemas.microsoft.com/office/drawing/2014/main" id="{F5F0EA20-D65A-4442-B34C-6D12CDCB0ABD}"/>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2" name="Tasakylkinen kolmio 27">
              <a:extLst>
                <a:ext uri="{FF2B5EF4-FFF2-40B4-BE49-F238E27FC236}">
                  <a16:creationId xmlns:a16="http://schemas.microsoft.com/office/drawing/2014/main" id="{A1ED8EB7-8C23-D24F-94E8-8AEE306F8E63}"/>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95" name="Google Shape;95;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fi" sz="8400" dirty="0"/>
              <a:t>Karsta</a:t>
            </a:r>
            <a:endParaRPr sz="8400" dirty="0"/>
          </a:p>
        </p:txBody>
      </p:sp>
      <p:sp>
        <p:nvSpPr>
          <p:cNvPr id="13" name="Google Shape;95;p20">
            <a:extLst>
              <a:ext uri="{FF2B5EF4-FFF2-40B4-BE49-F238E27FC236}">
                <a16:creationId xmlns:a16="http://schemas.microsoft.com/office/drawing/2014/main" id="{176827AD-7B80-724F-B418-21C372FD1BC6}"/>
              </a:ext>
            </a:extLst>
          </p:cNvPr>
          <p:cNvSpPr txBox="1">
            <a:spLocks/>
          </p:cNvSpPr>
          <p:nvPr/>
        </p:nvSpPr>
        <p:spPr>
          <a:xfrm>
            <a:off x="542899" y="465816"/>
            <a:ext cx="8520600" cy="6189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Source Sans Pro" panose="020B0503030403020204" pitchFamily="34" charset="0"/>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fi-FI" sz="2000" dirty="0"/>
              <a:t>SKENAARIO</a:t>
            </a:r>
          </a:p>
        </p:txBody>
      </p:sp>
      <p:sp>
        <p:nvSpPr>
          <p:cNvPr id="2" name="Dian numeron paikkamerkki 1">
            <a:extLst>
              <a:ext uri="{FF2B5EF4-FFF2-40B4-BE49-F238E27FC236}">
                <a16:creationId xmlns:a16="http://schemas.microsoft.com/office/drawing/2014/main" id="{D526F461-A210-49B4-9E15-24F6400D57C7}"/>
              </a:ext>
            </a:extLst>
          </p:cNvPr>
          <p:cNvSpPr>
            <a:spLocks noGrp="1"/>
          </p:cNvSpPr>
          <p:nvPr>
            <p:ph type="sldNum" idx="12"/>
          </p:nvPr>
        </p:nvSpPr>
        <p:spPr/>
        <p:txBody>
          <a:bodyPr/>
          <a:lstStyle/>
          <a:p>
            <a:fld id="{00000000-1234-1234-1234-123412341234}" type="slidenum">
              <a:rPr lang="fi" smtClean="0"/>
              <a:pPr/>
              <a:t>24</a:t>
            </a:fld>
            <a:endParaRPr lang="fi" dirty="0"/>
          </a:p>
        </p:txBody>
      </p:sp>
      <p:sp>
        <p:nvSpPr>
          <p:cNvPr id="3" name="Tekstiruutu 2">
            <a:extLst>
              <a:ext uri="{FF2B5EF4-FFF2-40B4-BE49-F238E27FC236}">
                <a16:creationId xmlns:a16="http://schemas.microsoft.com/office/drawing/2014/main" id="{F8866347-68E5-405F-B182-4F73FACD3E54}"/>
              </a:ext>
            </a:extLst>
          </p:cNvPr>
          <p:cNvSpPr txBox="1"/>
          <p:nvPr/>
        </p:nvSpPr>
        <p:spPr>
          <a:xfrm>
            <a:off x="542899" y="4348931"/>
            <a:ext cx="4029101" cy="707886"/>
          </a:xfrm>
          <a:prstGeom prst="rect">
            <a:avLst/>
          </a:prstGeom>
          <a:noFill/>
        </p:spPr>
        <p:txBody>
          <a:bodyPr wrap="square" rtlCol="0">
            <a:spAutoFit/>
          </a:bodyPr>
          <a:lstStyle/>
          <a:p>
            <a:r>
              <a:rPr lang="fi-FI" sz="2000" b="1" dirty="0">
                <a:solidFill>
                  <a:schemeClr val="dk1"/>
                </a:solidFill>
                <a:latin typeface="Source Sans Pro" panose="020B0503030403020204" pitchFamily="34" charset="0"/>
              </a:rPr>
              <a:t>EI SE PUTTOOMINEN MITTÄÄ, MUT SE ÄKKIPYSÄHYS.</a:t>
            </a:r>
          </a:p>
        </p:txBody>
      </p:sp>
    </p:spTree>
    <p:extLst>
      <p:ext uri="{BB962C8B-B14F-4D97-AF65-F5344CB8AC3E}">
        <p14:creationId xmlns:p14="http://schemas.microsoft.com/office/powerpoint/2010/main" val="1123635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33"/>
          <p:cNvSpPr txBox="1">
            <a:spLocks noGrp="1"/>
          </p:cNvSpPr>
          <p:nvPr>
            <p:ph type="body" idx="1"/>
          </p:nvPr>
        </p:nvSpPr>
        <p:spPr>
          <a:xfrm>
            <a:off x="475200" y="1548000"/>
            <a:ext cx="4682726" cy="134669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fi" sz="1100" dirty="0">
                <a:solidFill>
                  <a:srgbClr val="000000"/>
                </a:solidFill>
                <a:latin typeface="Source Sans Pro" panose="020B0503030403020204" pitchFamily="34" charset="0"/>
                <a:ea typeface="Roboto"/>
                <a:cs typeface="Roboto"/>
                <a:sym typeface="Roboto"/>
              </a:rPr>
              <a:t>Ilmastonmuutosta ei kyetä pysäyttämään, ja globaali yhteisö rakoilee. Maailmantalous on jatkuvassa kriisissä, ja kansainvaellukset määrittävät politiikkaa kansainvälisellä tasolla. Etelä-Karjala on syrjässä maailman myllerryksistä, mutta Venäjän tilanne pelottaa. Luottamus päätöksentekoon on rapautunut koko Suomessa. Hitaan sopeutumisen ja varautumisen avulla Etelä-Karjala kykenee luomaan vakaata ja kestävää kehitystä. </a:t>
            </a:r>
            <a:endParaRPr dirty="0">
              <a:solidFill>
                <a:srgbClr val="000000"/>
              </a:solidFill>
              <a:latin typeface="Source Sans Pro" panose="020B0503030403020204" pitchFamily="34" charset="0"/>
              <a:ea typeface="Roboto"/>
              <a:cs typeface="Roboto"/>
              <a:sym typeface="Roboto"/>
            </a:endParaRPr>
          </a:p>
        </p:txBody>
      </p:sp>
      <p:sp>
        <p:nvSpPr>
          <p:cNvPr id="231" name="Google Shape;231;p33"/>
          <p:cNvSpPr txBox="1"/>
          <p:nvPr/>
        </p:nvSpPr>
        <p:spPr>
          <a:xfrm>
            <a:off x="202088" y="2944290"/>
            <a:ext cx="1996800" cy="1984035"/>
          </a:xfrm>
          <a:prstGeom prst="rect">
            <a:avLst/>
          </a:prstGeom>
          <a:noFill/>
          <a:ln>
            <a:noFill/>
          </a:ln>
        </p:spPr>
        <p:txBody>
          <a:bodyPr spcFirstLastPara="1" wrap="square" lIns="91425" tIns="91425" rIns="91425" bIns="91425" anchor="t" anchorCtr="0">
            <a:noAutofit/>
          </a:bodyPr>
          <a:lstStyle/>
          <a:p>
            <a:pPr lvl="0" algn="ctr">
              <a:lnSpc>
                <a:spcPct val="115000"/>
              </a:lnSpc>
              <a:buSzPts val="1400"/>
            </a:pPr>
            <a:r>
              <a:rPr lang="fi-FI" sz="900" b="1" dirty="0">
                <a:latin typeface="Source Sans Pro" panose="020B0503030403020204" pitchFamily="34" charset="0"/>
                <a:ea typeface="Roboto"/>
                <a:cs typeface="Roboto"/>
                <a:sym typeface="Roboto"/>
              </a:rPr>
              <a:t>YHTEISKUNTA JA TALOUS</a:t>
            </a:r>
          </a:p>
          <a:p>
            <a:pPr marL="0" marR="0" lvl="0" indent="0" algn="ctr" rtl="0">
              <a:lnSpc>
                <a:spcPct val="115000"/>
              </a:lnSpc>
              <a:spcBef>
                <a:spcPts val="1600"/>
              </a:spcBef>
              <a:spcAft>
                <a:spcPts val="1600"/>
              </a:spcAft>
              <a:buClr>
                <a:schemeClr val="dk1"/>
              </a:buClr>
              <a:buSzPts val="1100"/>
              <a:buFont typeface="Arial"/>
              <a:buNone/>
            </a:pPr>
            <a:r>
              <a:rPr lang="fi-FI" sz="900" u="none" strike="noStrike" cap="none" dirty="0">
                <a:solidFill>
                  <a:srgbClr val="000000"/>
                </a:solidFill>
                <a:latin typeface="Source Sans Pro" panose="020B0503030403020204" pitchFamily="34" charset="0"/>
                <a:ea typeface="Roboto"/>
                <a:cs typeface="Roboto"/>
                <a:sym typeface="Roboto"/>
              </a:rPr>
              <a:t>Aluksi keskitytään pärjäämiseen. Kansainvälisen kaupan haasteet ja ympäristön tila kurittavat vientiyrityksiä. Pikkuhiljaa opitaan sopeutumaan muuttuvaan tilanteeseen ja tekemään tarvittavia uudistuksia. Maltilliset innovaatiot turvaavat Etelä-Karjalan pärjäämisen maailman muutoksissa.</a:t>
            </a:r>
          </a:p>
        </p:txBody>
      </p:sp>
      <p:sp>
        <p:nvSpPr>
          <p:cNvPr id="232" name="Google Shape;232;p33"/>
          <p:cNvSpPr txBox="1"/>
          <p:nvPr/>
        </p:nvSpPr>
        <p:spPr>
          <a:xfrm>
            <a:off x="2449763" y="2944291"/>
            <a:ext cx="1996800"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KANSAINVÄLINEN POLITIIKKA JA KAUPPA</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Ilmastonmuutosta ei onnistuta kunnolla hidastamaan. Vaikutukset ovat globaalilla tasolla katastrofaaliset. Kansainvälinen yhteistyö ja vakauttavat instituutiot rapautuvat. Vapaakaupan esteitä pystytetään, ja Venäjän kuohuva kehitys pelottaa. Pohjoismainen yhteistyö nousee todelliseen arvoon. </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233" name="Google Shape;233;p33"/>
          <p:cNvSpPr txBox="1"/>
          <p:nvPr/>
        </p:nvSpPr>
        <p:spPr>
          <a:xfrm>
            <a:off x="4697438" y="2944291"/>
            <a:ext cx="1996800" cy="218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3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TEKNOLOGIA JA OSAAMINEN</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Raju muutos pakottaa sopeutumaan. Teknologiasta ei ole pelastajaksi, vaan ilmastonmuutoksen vuoksi joudutaan tekemään kipeitä sopeutustoimia. Lopulta Etelä-Karjalassa onnistutaan luomaan maltillista teknologista kehitystä ja uutta liiketoimintaa. Etelä-Karjalassa opitaan pärjäämään uusissa olosuhteissa.</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234" name="Google Shape;234;p33"/>
          <p:cNvSpPr txBox="1"/>
          <p:nvPr/>
        </p:nvSpPr>
        <p:spPr>
          <a:xfrm>
            <a:off x="6945125" y="2959766"/>
            <a:ext cx="1996800" cy="186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fi-FI" sz="900" b="1" u="none" strike="noStrike" cap="none" dirty="0">
                <a:solidFill>
                  <a:srgbClr val="000000"/>
                </a:solidFill>
                <a:latin typeface="Source Sans Pro" panose="020B0503030403020204" pitchFamily="34" charset="0"/>
                <a:ea typeface="Roboto"/>
                <a:cs typeface="Roboto"/>
                <a:sym typeface="Roboto"/>
              </a:rPr>
              <a:t>VÄESTÖ JA ARVOT</a:t>
            </a:r>
          </a:p>
          <a:p>
            <a:pPr marL="0" marR="0" lvl="0" indent="0" algn="ctr" rtl="0">
              <a:lnSpc>
                <a:spcPct val="115000"/>
              </a:lnSpc>
              <a:spcBef>
                <a:spcPts val="1600"/>
              </a:spcBef>
              <a:spcAft>
                <a:spcPts val="1600"/>
              </a:spcAft>
              <a:buClr>
                <a:srgbClr val="000000"/>
              </a:buClr>
              <a:buSzPts val="1000"/>
              <a:buFont typeface="Arial"/>
              <a:buNone/>
            </a:pPr>
            <a:r>
              <a:rPr lang="fi" sz="900" u="none" strike="noStrike" cap="none" dirty="0">
                <a:solidFill>
                  <a:srgbClr val="000000"/>
                </a:solidFill>
                <a:latin typeface="Source Sans Pro" panose="020B0503030403020204" pitchFamily="34" charset="0"/>
                <a:ea typeface="Roboto"/>
                <a:cs typeface="Roboto"/>
                <a:sym typeface="Roboto"/>
              </a:rPr>
              <a:t>Nuoret vaativat muutosta. De-growth ajattelu valtaa alaa, ja kulutustottumukset ovat muutoksessa laajemminkin. Elämyksistä, luontosuhteesta ja yhteiskunnallisiin asioihin vaikuttamisesta on muodostumassa nuorille kulutusta ja työelämää tärkeämpi viitekehys.</a:t>
            </a:r>
            <a:endParaRPr sz="900" u="none" strike="noStrike" cap="none" dirty="0">
              <a:solidFill>
                <a:srgbClr val="000000"/>
              </a:solidFill>
              <a:latin typeface="Source Sans Pro" panose="020B0503030403020204" pitchFamily="34" charset="0"/>
              <a:ea typeface="Roboto"/>
              <a:cs typeface="Roboto"/>
              <a:sym typeface="Roboto"/>
            </a:endParaRPr>
          </a:p>
        </p:txBody>
      </p:sp>
      <p:sp>
        <p:nvSpPr>
          <p:cNvPr id="8" name="Google Shape;121;p24">
            <a:extLst>
              <a:ext uri="{FF2B5EF4-FFF2-40B4-BE49-F238E27FC236}">
                <a16:creationId xmlns:a16="http://schemas.microsoft.com/office/drawing/2014/main" id="{92815AA9-DF18-7749-9F45-472105293705}"/>
              </a:ext>
            </a:extLst>
          </p:cNvPr>
          <p:cNvSpPr txBox="1">
            <a:spLocks/>
          </p:cNvSpPr>
          <p:nvPr/>
        </p:nvSpPr>
        <p:spPr>
          <a:xfrm>
            <a:off x="4697437" y="300178"/>
            <a:ext cx="424448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lnSpc>
                <a:spcPct val="80000"/>
              </a:lnSpc>
            </a:pPr>
            <a:r>
              <a:rPr lang="fi" sz="3800" b="0" spc="-50" dirty="0">
                <a:solidFill>
                  <a:srgbClr val="000000"/>
                </a:solidFill>
                <a:latin typeface="Source Sans Pro Light" panose="020B0403030403020204" pitchFamily="34" charset="0"/>
                <a:ea typeface="Roboto"/>
                <a:cs typeface="Roboto"/>
                <a:sym typeface="Roboto"/>
              </a:rPr>
              <a:t>ILMASTONMUUTOS ETENEE JA </a:t>
            </a:r>
            <a:r>
              <a:rPr lang="fi" sz="3800" dirty="0">
                <a:solidFill>
                  <a:srgbClr val="000000"/>
                </a:solidFill>
                <a:ea typeface="Roboto"/>
                <a:cs typeface="Roboto"/>
                <a:sym typeface="Roboto"/>
              </a:rPr>
              <a:t>KANSAINVÄLINEN YHTEISÖ RAKOILEE</a:t>
            </a:r>
            <a:endParaRPr lang="fi-FI" sz="3800" dirty="0">
              <a:solidFill>
                <a:srgbClr val="000000"/>
              </a:solidFill>
              <a:ea typeface="Roboto"/>
              <a:cs typeface="Roboto"/>
              <a:sym typeface="Roboto"/>
            </a:endParaRPr>
          </a:p>
        </p:txBody>
      </p:sp>
      <p:grpSp>
        <p:nvGrpSpPr>
          <p:cNvPr id="2" name="Ryhmä 1">
            <a:extLst>
              <a:ext uri="{FF2B5EF4-FFF2-40B4-BE49-F238E27FC236}">
                <a16:creationId xmlns:a16="http://schemas.microsoft.com/office/drawing/2014/main" id="{FF4EDEE7-C0B1-1D40-B6FF-12A4F402E9EC}"/>
              </a:ext>
            </a:extLst>
          </p:cNvPr>
          <p:cNvGrpSpPr/>
          <p:nvPr/>
        </p:nvGrpSpPr>
        <p:grpSpPr>
          <a:xfrm>
            <a:off x="35989" y="140222"/>
            <a:ext cx="2422652" cy="944426"/>
            <a:chOff x="6437559" y="140222"/>
            <a:chExt cx="2422652" cy="944426"/>
          </a:xfrm>
        </p:grpSpPr>
        <p:grpSp>
          <p:nvGrpSpPr>
            <p:cNvPr id="16" name="Ryhmä 15">
              <a:extLst>
                <a:ext uri="{FF2B5EF4-FFF2-40B4-BE49-F238E27FC236}">
                  <a16:creationId xmlns:a16="http://schemas.microsoft.com/office/drawing/2014/main" id="{75518DA1-E94A-6C4E-9156-6C6E70036FD6}"/>
                </a:ext>
              </a:extLst>
            </p:cNvPr>
            <p:cNvGrpSpPr/>
            <p:nvPr/>
          </p:nvGrpSpPr>
          <p:grpSpPr>
            <a:xfrm>
              <a:off x="8242394" y="140222"/>
              <a:ext cx="617817" cy="775853"/>
              <a:chOff x="8306840" y="924528"/>
              <a:chExt cx="237409" cy="298137"/>
            </a:xfrm>
          </p:grpSpPr>
          <p:sp>
            <p:nvSpPr>
              <p:cNvPr id="17" name="Tasakylkinen kolmio 27">
                <a:extLst>
                  <a:ext uri="{FF2B5EF4-FFF2-40B4-BE49-F238E27FC236}">
                    <a16:creationId xmlns:a16="http://schemas.microsoft.com/office/drawing/2014/main" id="{AC0D019B-3DD7-A840-8080-96CE8C75A93B}"/>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8" name="Tasakylkinen kolmio 27">
                <a:extLst>
                  <a:ext uri="{FF2B5EF4-FFF2-40B4-BE49-F238E27FC236}">
                    <a16:creationId xmlns:a16="http://schemas.microsoft.com/office/drawing/2014/main" id="{7B5C4057-35AC-9C4D-BEF0-9F67EE045031}"/>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9" name="Tasakylkinen kolmio 27">
                <a:extLst>
                  <a:ext uri="{FF2B5EF4-FFF2-40B4-BE49-F238E27FC236}">
                    <a16:creationId xmlns:a16="http://schemas.microsoft.com/office/drawing/2014/main" id="{BCB4AAAC-2068-5847-A705-34B950F54705}"/>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0" name="Tasakylkinen kolmio 27">
                <a:extLst>
                  <a:ext uri="{FF2B5EF4-FFF2-40B4-BE49-F238E27FC236}">
                    <a16:creationId xmlns:a16="http://schemas.microsoft.com/office/drawing/2014/main" id="{55550ADE-0659-DA44-84FD-CE4B7BF2E0C9}"/>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13" name="Suorakulmio 12">
              <a:extLst>
                <a:ext uri="{FF2B5EF4-FFF2-40B4-BE49-F238E27FC236}">
                  <a16:creationId xmlns:a16="http://schemas.microsoft.com/office/drawing/2014/main" id="{645DDE9A-E9E7-8F40-847E-68B5F56AA425}"/>
                </a:ext>
              </a:extLst>
            </p:cNvPr>
            <p:cNvSpPr/>
            <p:nvPr/>
          </p:nvSpPr>
          <p:spPr>
            <a:xfrm>
              <a:off x="6437559" y="499873"/>
              <a:ext cx="1786477"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Karsta</a:t>
              </a:r>
              <a:endParaRPr lang="fi-FI" sz="3200" b="1"/>
            </a:p>
          </p:txBody>
        </p:sp>
      </p:grpSp>
      <p:sp>
        <p:nvSpPr>
          <p:cNvPr id="15" name="Suorakulmio 14">
            <a:extLst>
              <a:ext uri="{FF2B5EF4-FFF2-40B4-BE49-F238E27FC236}">
                <a16:creationId xmlns:a16="http://schemas.microsoft.com/office/drawing/2014/main" id="{802A50E9-119D-674D-B635-5BA2A13E5277}"/>
              </a:ext>
            </a:extLst>
          </p:cNvPr>
          <p:cNvSpPr/>
          <p:nvPr/>
        </p:nvSpPr>
        <p:spPr>
          <a:xfrm>
            <a:off x="498902" y="962167"/>
            <a:ext cx="3371762" cy="563616"/>
          </a:xfrm>
          <a:prstGeom prst="rect">
            <a:avLst/>
          </a:prstGeom>
        </p:spPr>
        <p:txBody>
          <a:bodyPr wrap="square">
            <a:spAutoFit/>
          </a:bodyPr>
          <a:lstStyle/>
          <a:p>
            <a:r>
              <a:rPr lang="fi" sz="800" b="1" dirty="0">
                <a:solidFill>
                  <a:schemeClr val="accent1"/>
                </a:solidFill>
                <a:latin typeface="Source Sans Pro" panose="020B0503030403020204" pitchFamily="34" charset="0"/>
                <a:ea typeface="Roboto"/>
                <a:cs typeface="Roboto"/>
                <a:sym typeface="Roboto"/>
              </a:rPr>
              <a:t>AVAINSANAT</a:t>
            </a:r>
          </a:p>
          <a:p>
            <a:pPr lvl="0">
              <a:lnSpc>
                <a:spcPct val="115000"/>
              </a:lnSpc>
              <a:buClr>
                <a:schemeClr val="dk1"/>
              </a:buClr>
              <a:buSzPts val="1100"/>
            </a:pPr>
            <a:r>
              <a:rPr lang="fi-FI" sz="1000" dirty="0">
                <a:latin typeface="Source Sans Pro" panose="020B0503030403020204" pitchFamily="34" charset="0"/>
                <a:ea typeface="Roboto"/>
                <a:cs typeface="Roboto"/>
                <a:sym typeface="Roboto"/>
              </a:rPr>
              <a:t>sopeutuminen, sopeutumisen innovaatiot, omavaraisuus, luonnonmonimuotoisuus, demokratian uusi nousu</a:t>
            </a:r>
            <a:endParaRPr lang="fi-FI" sz="2800" dirty="0">
              <a:latin typeface="Source Sans Pro" panose="020B0503030403020204" pitchFamily="34" charset="0"/>
              <a:ea typeface="Roboto"/>
              <a:cs typeface="Roboto"/>
              <a:sym typeface="Roboto"/>
            </a:endParaRPr>
          </a:p>
        </p:txBody>
      </p:sp>
      <p:sp>
        <p:nvSpPr>
          <p:cNvPr id="3" name="Dian numeron paikkamerkki 2">
            <a:extLst>
              <a:ext uri="{FF2B5EF4-FFF2-40B4-BE49-F238E27FC236}">
                <a16:creationId xmlns:a16="http://schemas.microsoft.com/office/drawing/2014/main" id="{56FB80DF-1601-46C2-BE9C-A95770C53968}"/>
              </a:ext>
            </a:extLst>
          </p:cNvPr>
          <p:cNvSpPr>
            <a:spLocks noGrp="1"/>
          </p:cNvSpPr>
          <p:nvPr>
            <p:ph type="sldNum" idx="12"/>
          </p:nvPr>
        </p:nvSpPr>
        <p:spPr/>
        <p:txBody>
          <a:bodyPr/>
          <a:lstStyle/>
          <a:p>
            <a:fld id="{00000000-1234-1234-1234-123412341234}" type="slidenum">
              <a:rPr lang="fi" smtClean="0"/>
              <a:pPr/>
              <a:t>25</a:t>
            </a:fld>
            <a:endParaRPr lang="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4"/>
          <p:cNvSpPr/>
          <p:nvPr/>
        </p:nvSpPr>
        <p:spPr>
          <a:xfrm>
            <a:off x="7870455" y="3666536"/>
            <a:ext cx="1079642" cy="1278326"/>
          </a:xfrm>
          <a:prstGeom prst="rect">
            <a:avLst/>
          </a:prstGeom>
          <a:solidFill>
            <a:schemeClr val="accent1"/>
          </a:solidFill>
          <a:ln w="9525" cap="flat" cmpd="sng">
            <a:noFill/>
            <a:prstDash val="solid"/>
            <a:round/>
            <a:headEnd type="none" w="sm" len="sm"/>
            <a:tailEnd type="none" w="sm" len="sm"/>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Maailmantalous ja kv-politiikka kriisissä. Ympä­ris­töongelmat syve­nevät ja näköalat­tomuus valtaa alaa.</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241" name="Google Shape;241;p34"/>
          <p:cNvSpPr/>
          <p:nvPr/>
        </p:nvSpPr>
        <p:spPr>
          <a:xfrm>
            <a:off x="7870455" y="1340528"/>
            <a:ext cx="1143300" cy="1668660"/>
          </a:xfrm>
          <a:prstGeom prst="rect">
            <a:avLst/>
          </a:prstGeom>
          <a:solidFill>
            <a:schemeClr val="accent1"/>
          </a:solidFill>
          <a:ln w="9525" cap="flat" cmpd="sng">
            <a:noFill/>
            <a:prstDash val="solid"/>
            <a:round/>
            <a:headEnd type="none" w="sm" len="sm"/>
            <a:tailEnd type="none" w="sm" len="sm"/>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Paikallisia ulospääsyjä ja menestyksen paikkoja osataan kuitenkin hyödyntää. Sopeutuminen on Etelä-Karjalan vahvuus.</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244" name="Google Shape;244;p34"/>
          <p:cNvSpPr txBox="1"/>
          <p:nvPr/>
        </p:nvSpPr>
        <p:spPr>
          <a:xfrm>
            <a:off x="6077321" y="4209963"/>
            <a:ext cx="1566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Luonnonvarainen saimaannorppa kuolee sukupuuttoon 2039. Ympäristöongelmat jatkuvat, mutta sopeutumiskeinot ovat kehittyneet, ja paikallisesti paremmat ajat siintävät jo horisontissa.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45" name="Google Shape;245;p34"/>
          <p:cNvSpPr txBox="1"/>
          <p:nvPr/>
        </p:nvSpPr>
        <p:spPr>
          <a:xfrm>
            <a:off x="5150497" y="1563494"/>
            <a:ext cx="121866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Etelä-Karjalassa tehdään merkittäviä tieteellisiä läpimurtoja cleantech-alalla, mutta niiden skaalaaminen globaaleiksi ratkaisuiksi on vaikeaa.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46" name="Google Shape;246;p34"/>
          <p:cNvSpPr txBox="1"/>
          <p:nvPr/>
        </p:nvSpPr>
        <p:spPr>
          <a:xfrm>
            <a:off x="3666521" y="1459730"/>
            <a:ext cx="14289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Uudet vieraslajit vallanneet ison osan luontoympäristöstä, kotoperäisiä lajeja hävinnyt Etelä-Karjalasta. Metsät voivat huonosti.</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47" name="Google Shape;247;p34"/>
          <p:cNvSpPr txBox="1"/>
          <p:nvPr/>
        </p:nvSpPr>
        <p:spPr>
          <a:xfrm>
            <a:off x="6408503" y="1340528"/>
            <a:ext cx="1356403" cy="965788"/>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Ilmastonmuutoksen tuomien haasteiden rinnalla avautuu uusia mahdollisuksia: Etelä-Karjalassa viljellään viiniä. Ympäristön köyhtyminen ja lajikato hidastuvat. Omavarainen Etelä-Karjala pärjää ja sopeutuu.</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48" name="Google Shape;248;p34"/>
          <p:cNvSpPr txBox="1"/>
          <p:nvPr/>
        </p:nvSpPr>
        <p:spPr>
          <a:xfrm>
            <a:off x="2338753" y="1263576"/>
            <a:ext cx="14289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 Kansallinen konsensus luontoympäristöstä kansallisaarteena. Panostuksia muun</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muassa kestävän matkailun ja maa- ja metsätalouden kehittämiseen.</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49" name="Google Shape;249;p34"/>
          <p:cNvSpPr txBox="1"/>
          <p:nvPr/>
        </p:nvSpPr>
        <p:spPr>
          <a:xfrm>
            <a:off x="5127918" y="3123610"/>
            <a:ext cx="1566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 Kansalainen on aiempaa osallistuvampi ja vaativampi, kuin laatua vaativa</a:t>
            </a:r>
            <a:r>
              <a:rPr lang="fi-FI" sz="900" u="none" strike="noStrike" cap="none" dirty="0">
                <a:solidFill>
                  <a:schemeClr val="dk1"/>
                </a:solidFill>
                <a:latin typeface="Source Sans Pro" panose="020B0503030403020204" pitchFamily="34" charset="0"/>
                <a:ea typeface="Roboto"/>
                <a:cs typeface="Roboto"/>
                <a:sym typeface="Roboto"/>
              </a:rPr>
              <a:t> </a:t>
            </a:r>
            <a:endParaRPr sz="1100" u="none" strike="noStrike" cap="none" dirty="0">
              <a:solidFill>
                <a:srgbClr val="000000"/>
              </a:solidFill>
              <a:latin typeface="Source Sans Pro" panose="020B0503030403020204" pitchFamily="34" charset="0"/>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aktiivinen kuluttaja.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50" name="Google Shape;250;p34"/>
          <p:cNvSpPr txBox="1"/>
          <p:nvPr/>
        </p:nvSpPr>
        <p:spPr>
          <a:xfrm>
            <a:off x="3527846" y="2873901"/>
            <a:ext cx="1465276"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Myös Etelä-Karjala vastaanottaa jonkin verran ilmastopakolaisuutta etenkin Venäjän rajan yli. Kaikki eivät sopeudu, mutta osin saadaan huippuosaajia.</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51" name="Google Shape;251;p34"/>
          <p:cNvSpPr txBox="1"/>
          <p:nvPr/>
        </p:nvSpPr>
        <p:spPr>
          <a:xfrm>
            <a:off x="2017632" y="2608838"/>
            <a:ext cx="1390785" cy="8007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 Tuottavuus ja innovaatiot kukoistavat,</a:t>
            </a:r>
            <a:r>
              <a:rPr lang="fi-FI" sz="900" u="none" strike="noStrike" cap="none" dirty="0">
                <a:solidFill>
                  <a:schemeClr val="dk1"/>
                </a:solidFill>
                <a:latin typeface="Source Sans Pro" panose="020B0503030403020204" pitchFamily="34" charset="0"/>
                <a:ea typeface="Roboto"/>
                <a:cs typeface="Roboto"/>
                <a:sym typeface="Roboto"/>
              </a:rPr>
              <a:t> </a:t>
            </a:r>
            <a:r>
              <a:rPr lang="fi" sz="900" u="none" strike="noStrike" cap="none" dirty="0">
                <a:solidFill>
                  <a:schemeClr val="dk1"/>
                </a:solidFill>
                <a:latin typeface="Source Sans Pro" panose="020B0503030403020204" pitchFamily="34" charset="0"/>
                <a:ea typeface="Roboto"/>
                <a:cs typeface="Roboto"/>
                <a:sym typeface="Roboto"/>
              </a:rPr>
              <a:t>mutta monet alat joutuvat muuttamaan muotoaan tai hiipuvat kokonaan pois.</a:t>
            </a:r>
            <a:endParaRPr sz="1100" u="none" strike="noStrike" cap="none" dirty="0">
              <a:solidFill>
                <a:srgbClr val="000000"/>
              </a:solidFill>
              <a:latin typeface="Source Sans Pro" panose="020B0503030403020204" pitchFamily="34" charset="0"/>
              <a:ea typeface="Roboto"/>
              <a:cs typeface="Roboto"/>
              <a:sym typeface="Roboto"/>
            </a:endParaRPr>
          </a:p>
        </p:txBody>
      </p:sp>
      <p:sp>
        <p:nvSpPr>
          <p:cNvPr id="252" name="Google Shape;252;p34"/>
          <p:cNvSpPr txBox="1"/>
          <p:nvPr/>
        </p:nvSpPr>
        <p:spPr>
          <a:xfrm>
            <a:off x="281943" y="2748616"/>
            <a:ext cx="1566300" cy="471000"/>
          </a:xfrm>
          <a:prstGeom prst="rect">
            <a:avLst/>
          </a:prstGeom>
          <a:noFill/>
          <a:ln>
            <a:noFill/>
          </a:ln>
        </p:spPr>
        <p:txBody>
          <a:bodyPr spcFirstLastPara="1" wrap="square" lIns="68575" tIns="34275" rIns="68575"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i" sz="900" u="none" strike="noStrike" cap="none" dirty="0">
                <a:solidFill>
                  <a:schemeClr val="dk1"/>
                </a:solidFill>
                <a:latin typeface="Source Sans Pro" panose="020B0503030403020204" pitchFamily="34" charset="0"/>
                <a:ea typeface="Roboto"/>
                <a:cs typeface="Roboto"/>
                <a:sym typeface="Roboto"/>
              </a:rPr>
              <a:t>Ilmastodenialismi vahvimmillaan 2020-luvun puolivälissä, saavutetuista eduista yritetään pitää kiinni.</a:t>
            </a:r>
            <a:endParaRPr sz="1100" u="none" strike="noStrike" cap="none" dirty="0">
              <a:solidFill>
                <a:srgbClr val="000000"/>
              </a:solidFill>
              <a:latin typeface="Source Sans Pro" panose="020B0503030403020204" pitchFamily="34" charset="0"/>
              <a:ea typeface="Roboto"/>
              <a:cs typeface="Roboto"/>
              <a:sym typeface="Roboto"/>
            </a:endParaRPr>
          </a:p>
        </p:txBody>
      </p:sp>
      <p:grpSp>
        <p:nvGrpSpPr>
          <p:cNvPr id="4" name="Ryhmä 3">
            <a:extLst>
              <a:ext uri="{FF2B5EF4-FFF2-40B4-BE49-F238E27FC236}">
                <a16:creationId xmlns:a16="http://schemas.microsoft.com/office/drawing/2014/main" id="{D4521243-7EF0-DD4C-94B2-911E96423BC1}"/>
              </a:ext>
            </a:extLst>
          </p:cNvPr>
          <p:cNvGrpSpPr/>
          <p:nvPr/>
        </p:nvGrpSpPr>
        <p:grpSpPr>
          <a:xfrm>
            <a:off x="815251" y="2146679"/>
            <a:ext cx="7361358" cy="1687413"/>
            <a:chOff x="815251" y="1916536"/>
            <a:chExt cx="7361358" cy="1687413"/>
          </a:xfrm>
        </p:grpSpPr>
        <p:sp>
          <p:nvSpPr>
            <p:cNvPr id="255" name="Google Shape;255;p34"/>
            <p:cNvSpPr/>
            <p:nvPr/>
          </p:nvSpPr>
          <p:spPr>
            <a:xfrm>
              <a:off x="7091603" y="2904153"/>
              <a:ext cx="711122" cy="79763"/>
            </a:xfrm>
            <a:custGeom>
              <a:avLst/>
              <a:gdLst>
                <a:gd name="connsiteX0" fmla="*/ 0 w 973179"/>
                <a:gd name="connsiteY0" fmla="*/ 37322 h 103346"/>
                <a:gd name="connsiteX1" fmla="*/ 590624 w 973179"/>
                <a:gd name="connsiteY1" fmla="*/ 102637 h 103346"/>
                <a:gd name="connsiteX2" fmla="*/ 973179 w 973179"/>
                <a:gd name="connsiteY2" fmla="*/ 0 h 103346"/>
                <a:gd name="connsiteX0" fmla="*/ 0 w 973179"/>
                <a:gd name="connsiteY0" fmla="*/ 37322 h 105293"/>
                <a:gd name="connsiteX1" fmla="*/ 590624 w 973179"/>
                <a:gd name="connsiteY1" fmla="*/ 102637 h 105293"/>
                <a:gd name="connsiteX2" fmla="*/ 973179 w 973179"/>
                <a:gd name="connsiteY2" fmla="*/ 0 h 105293"/>
                <a:gd name="connsiteX0" fmla="*/ 0 w 960863"/>
                <a:gd name="connsiteY0" fmla="*/ 43480 h 106350"/>
                <a:gd name="connsiteX1" fmla="*/ 578308 w 960863"/>
                <a:gd name="connsiteY1" fmla="*/ 102637 h 106350"/>
                <a:gd name="connsiteX2" fmla="*/ 960863 w 960863"/>
                <a:gd name="connsiteY2" fmla="*/ 0 h 106350"/>
                <a:gd name="connsiteX0" fmla="*/ 0 w 960863"/>
                <a:gd name="connsiteY0" fmla="*/ 43480 h 106350"/>
                <a:gd name="connsiteX1" fmla="*/ 578308 w 960863"/>
                <a:gd name="connsiteY1" fmla="*/ 102637 h 106350"/>
                <a:gd name="connsiteX2" fmla="*/ 960863 w 960863"/>
                <a:gd name="connsiteY2" fmla="*/ 0 h 106350"/>
                <a:gd name="connsiteX0" fmla="*/ 0 w 948163"/>
                <a:gd name="connsiteY0" fmla="*/ 43480 h 106350"/>
                <a:gd name="connsiteX1" fmla="*/ 565608 w 948163"/>
                <a:gd name="connsiteY1" fmla="*/ 102637 h 106350"/>
                <a:gd name="connsiteX2" fmla="*/ 948163 w 948163"/>
                <a:gd name="connsiteY2" fmla="*/ 0 h 106350"/>
              </a:gdLst>
              <a:ahLst/>
              <a:cxnLst>
                <a:cxn ang="0">
                  <a:pos x="connsiteX0" y="connsiteY0"/>
                </a:cxn>
                <a:cxn ang="0">
                  <a:pos x="connsiteX1" y="connsiteY1"/>
                </a:cxn>
                <a:cxn ang="0">
                  <a:pos x="connsiteX2" y="connsiteY2"/>
                </a:cxn>
              </a:cxnLst>
              <a:rect l="l" t="t" r="r" b="b"/>
              <a:pathLst>
                <a:path w="948163" h="106350" extrusionOk="0">
                  <a:moveTo>
                    <a:pt x="0" y="43480"/>
                  </a:moveTo>
                  <a:cubicBezTo>
                    <a:pt x="176756" y="116192"/>
                    <a:pt x="408543" y="108857"/>
                    <a:pt x="565608" y="102637"/>
                  </a:cubicBezTo>
                  <a:cubicBezTo>
                    <a:pt x="722673" y="96417"/>
                    <a:pt x="890835" y="48208"/>
                    <a:pt x="948163" y="0"/>
                  </a:cubicBezTo>
                </a:path>
              </a:pathLst>
            </a:custGeom>
            <a:noFill/>
            <a:ln w="25400" cap="rnd" cmpd="sng">
              <a:solidFill>
                <a:srgbClr val="EF2C2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sp>
          <p:nvSpPr>
            <p:cNvPr id="256" name="Google Shape;256;p34"/>
            <p:cNvSpPr/>
            <p:nvPr/>
          </p:nvSpPr>
          <p:spPr>
            <a:xfrm rot="20611947">
              <a:off x="7398163" y="3005222"/>
              <a:ext cx="778446" cy="232138"/>
            </a:xfrm>
            <a:custGeom>
              <a:avLst/>
              <a:gdLst>
                <a:gd name="connsiteX0" fmla="*/ 0 w 942392"/>
                <a:gd name="connsiteY0" fmla="*/ 37323 h 103379"/>
                <a:gd name="connsiteX1" fmla="*/ 559837 w 942392"/>
                <a:gd name="connsiteY1" fmla="*/ 102637 h 103379"/>
                <a:gd name="connsiteX2" fmla="*/ 942392 w 942392"/>
                <a:gd name="connsiteY2" fmla="*/ 0 h 103379"/>
                <a:gd name="connsiteX0" fmla="*/ 0 w 948944"/>
                <a:gd name="connsiteY0" fmla="*/ 23761 h 103191"/>
                <a:gd name="connsiteX1" fmla="*/ 566389 w 948944"/>
                <a:gd name="connsiteY1" fmla="*/ 102637 h 103191"/>
                <a:gd name="connsiteX2" fmla="*/ 948944 w 948944"/>
                <a:gd name="connsiteY2" fmla="*/ 0 h 103191"/>
                <a:gd name="connsiteX0" fmla="*/ 0 w 939012"/>
                <a:gd name="connsiteY0" fmla="*/ 26315 h 103218"/>
                <a:gd name="connsiteX1" fmla="*/ 556457 w 939012"/>
                <a:gd name="connsiteY1" fmla="*/ 102637 h 103218"/>
                <a:gd name="connsiteX2" fmla="*/ 939012 w 939012"/>
                <a:gd name="connsiteY2" fmla="*/ 0 h 103218"/>
              </a:gdLst>
              <a:ahLst/>
              <a:cxnLst>
                <a:cxn ang="0">
                  <a:pos x="connsiteX0" y="connsiteY0"/>
                </a:cxn>
                <a:cxn ang="0">
                  <a:pos x="connsiteX1" y="connsiteY1"/>
                </a:cxn>
                <a:cxn ang="0">
                  <a:pos x="connsiteX2" y="connsiteY2"/>
                </a:cxn>
              </a:cxnLst>
              <a:rect l="l" t="t" r="r" b="b"/>
              <a:pathLst>
                <a:path w="939012" h="103218" extrusionOk="0">
                  <a:moveTo>
                    <a:pt x="0" y="26315"/>
                  </a:moveTo>
                  <a:cubicBezTo>
                    <a:pt x="101094" y="64002"/>
                    <a:pt x="399392" y="108857"/>
                    <a:pt x="556457" y="102637"/>
                  </a:cubicBezTo>
                  <a:cubicBezTo>
                    <a:pt x="713522" y="96417"/>
                    <a:pt x="826267" y="48208"/>
                    <a:pt x="939012" y="0"/>
                  </a:cubicBezTo>
                </a:path>
              </a:pathLst>
            </a:custGeom>
            <a:noFill/>
            <a:ln w="25400" cap="rnd" cmpd="sng">
              <a:solidFill>
                <a:srgbClr val="EF2C2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sp>
          <p:nvSpPr>
            <p:cNvPr id="254" name="Google Shape;254;p34"/>
            <p:cNvSpPr/>
            <p:nvPr/>
          </p:nvSpPr>
          <p:spPr>
            <a:xfrm>
              <a:off x="6688092" y="2764336"/>
              <a:ext cx="1079642" cy="839613"/>
            </a:xfrm>
            <a:custGeom>
              <a:avLst/>
              <a:gdLst>
                <a:gd name="connsiteX0" fmla="*/ 0 w 1439523"/>
                <a:gd name="connsiteY0" fmla="*/ 0 h 1119484"/>
                <a:gd name="connsiteX1" fmla="*/ 739727 w 1439523"/>
                <a:gd name="connsiteY1" fmla="*/ 363705 h 1119484"/>
                <a:gd name="connsiteX2" fmla="*/ 1439523 w 1439523"/>
                <a:gd name="connsiteY2" fmla="*/ 1119484 h 1119484"/>
              </a:gdLst>
              <a:ahLst/>
              <a:cxnLst>
                <a:cxn ang="0">
                  <a:pos x="connsiteX0" y="connsiteY0"/>
                </a:cxn>
                <a:cxn ang="0">
                  <a:pos x="connsiteX1" y="connsiteY1"/>
                </a:cxn>
                <a:cxn ang="0">
                  <a:pos x="connsiteX2" y="connsiteY2"/>
                </a:cxn>
              </a:cxnLst>
              <a:rect l="l" t="t" r="r" b="b"/>
              <a:pathLst>
                <a:path w="1439523" h="1119484" extrusionOk="0">
                  <a:moveTo>
                    <a:pt x="0" y="0"/>
                  </a:moveTo>
                  <a:cubicBezTo>
                    <a:pt x="229378" y="80865"/>
                    <a:pt x="508017" y="180203"/>
                    <a:pt x="739727" y="363705"/>
                  </a:cubicBezTo>
                  <a:cubicBezTo>
                    <a:pt x="971437" y="547207"/>
                    <a:pt x="1205480" y="833345"/>
                    <a:pt x="1439523" y="1119484"/>
                  </a:cubicBezTo>
                </a:path>
              </a:pathLst>
            </a:custGeom>
            <a:noFill/>
            <a:ln w="25400" cap="rnd"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sp>
          <p:nvSpPr>
            <p:cNvPr id="253" name="Google Shape;253;p34"/>
            <p:cNvSpPr/>
            <p:nvPr/>
          </p:nvSpPr>
          <p:spPr>
            <a:xfrm>
              <a:off x="815251" y="1916536"/>
              <a:ext cx="6962970" cy="883014"/>
            </a:xfrm>
            <a:custGeom>
              <a:avLst/>
              <a:gdLst/>
              <a:ahLst/>
              <a:cxnLst/>
              <a:rect l="l" t="t" r="r" b="b"/>
              <a:pathLst>
                <a:path w="9283960" h="1177352" extrusionOk="0">
                  <a:moveTo>
                    <a:pt x="0" y="0"/>
                  </a:moveTo>
                  <a:lnTo>
                    <a:pt x="2127380" y="83976"/>
                  </a:lnTo>
                  <a:cubicBezTo>
                    <a:pt x="2842727" y="124409"/>
                    <a:pt x="3558074" y="139959"/>
                    <a:pt x="4292082" y="242596"/>
                  </a:cubicBezTo>
                  <a:cubicBezTo>
                    <a:pt x="5026090" y="345233"/>
                    <a:pt x="5892282" y="544286"/>
                    <a:pt x="6531429" y="699796"/>
                  </a:cubicBezTo>
                  <a:cubicBezTo>
                    <a:pt x="7170576" y="855306"/>
                    <a:pt x="7668209" y="1149221"/>
                    <a:pt x="8126964" y="1175658"/>
                  </a:cubicBezTo>
                  <a:cubicBezTo>
                    <a:pt x="8585719" y="1202095"/>
                    <a:pt x="9091127" y="911291"/>
                    <a:pt x="9283960" y="858417"/>
                  </a:cubicBezTo>
                  <a:lnTo>
                    <a:pt x="9283960" y="858417"/>
                  </a:lnTo>
                </a:path>
              </a:pathLst>
            </a:custGeom>
            <a:noFill/>
            <a:ln w="25400" cap="rnd"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solidFill>
                  <a:schemeClr val="dk1"/>
                </a:solidFill>
                <a:latin typeface="Source Sans Pro" panose="020B0503030403020204" pitchFamily="34" charset="0"/>
                <a:ea typeface="Roboto"/>
                <a:cs typeface="Roboto"/>
                <a:sym typeface="Roboto"/>
              </a:endParaRPr>
            </a:p>
          </p:txBody>
        </p:sp>
      </p:grpSp>
      <p:sp>
        <p:nvSpPr>
          <p:cNvPr id="30" name="Google Shape;170;p28">
            <a:extLst>
              <a:ext uri="{FF2B5EF4-FFF2-40B4-BE49-F238E27FC236}">
                <a16:creationId xmlns:a16="http://schemas.microsoft.com/office/drawing/2014/main" id="{0514D9F0-83A6-0C4E-8593-E808AE582735}"/>
              </a:ext>
            </a:extLst>
          </p:cNvPr>
          <p:cNvSpPr txBox="1"/>
          <p:nvPr/>
        </p:nvSpPr>
        <p:spPr>
          <a:xfrm>
            <a:off x="7897871" y="3317709"/>
            <a:ext cx="645300" cy="324000"/>
          </a:xfrm>
          <a:prstGeom prst="rect">
            <a:avLst/>
          </a:prstGeom>
          <a:noFill/>
          <a:ln>
            <a:noFill/>
          </a:ln>
        </p:spPr>
        <p:txBody>
          <a:bodyPr spcFirstLastPara="1" wrap="square" lIns="68575" tIns="34275" rIns="68575"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fi" sz="1000" u="none" strike="noStrike" cap="none" dirty="0">
                <a:solidFill>
                  <a:schemeClr val="dk1"/>
                </a:solidFill>
                <a:latin typeface="Source Sans Pro" panose="020B0503030403020204" pitchFamily="34" charset="0"/>
                <a:ea typeface="Roboto"/>
                <a:cs typeface="Roboto"/>
                <a:sym typeface="Roboto"/>
              </a:rPr>
              <a:t>2040</a:t>
            </a:r>
            <a:endParaRPr sz="1000" u="none" strike="noStrike" cap="none" dirty="0">
              <a:solidFill>
                <a:srgbClr val="000000"/>
              </a:solidFill>
              <a:latin typeface="Source Sans Pro" panose="020B0503030403020204" pitchFamily="34" charset="0"/>
              <a:ea typeface="Roboto"/>
              <a:cs typeface="Roboto"/>
              <a:sym typeface="Roboto"/>
            </a:endParaRPr>
          </a:p>
        </p:txBody>
      </p:sp>
      <p:grpSp>
        <p:nvGrpSpPr>
          <p:cNvPr id="39" name="Ryhmä 38">
            <a:extLst>
              <a:ext uri="{FF2B5EF4-FFF2-40B4-BE49-F238E27FC236}">
                <a16:creationId xmlns:a16="http://schemas.microsoft.com/office/drawing/2014/main" id="{3804E709-E8F6-A54B-BF73-BC9F8EA8225F}"/>
              </a:ext>
            </a:extLst>
          </p:cNvPr>
          <p:cNvGrpSpPr/>
          <p:nvPr/>
        </p:nvGrpSpPr>
        <p:grpSpPr>
          <a:xfrm>
            <a:off x="35989" y="140222"/>
            <a:ext cx="2422652" cy="944426"/>
            <a:chOff x="6437559" y="140222"/>
            <a:chExt cx="2422652" cy="944426"/>
          </a:xfrm>
        </p:grpSpPr>
        <p:grpSp>
          <p:nvGrpSpPr>
            <p:cNvPr id="40" name="Ryhmä 39">
              <a:extLst>
                <a:ext uri="{FF2B5EF4-FFF2-40B4-BE49-F238E27FC236}">
                  <a16:creationId xmlns:a16="http://schemas.microsoft.com/office/drawing/2014/main" id="{4CFB1C4C-C52D-BF41-A34B-43DD2B10EAD6}"/>
                </a:ext>
              </a:extLst>
            </p:cNvPr>
            <p:cNvGrpSpPr/>
            <p:nvPr/>
          </p:nvGrpSpPr>
          <p:grpSpPr>
            <a:xfrm>
              <a:off x="8242394" y="140222"/>
              <a:ext cx="617817" cy="775853"/>
              <a:chOff x="8306840" y="924528"/>
              <a:chExt cx="237409" cy="298137"/>
            </a:xfrm>
          </p:grpSpPr>
          <p:sp>
            <p:nvSpPr>
              <p:cNvPr id="42" name="Tasakylkinen kolmio 27">
                <a:extLst>
                  <a:ext uri="{FF2B5EF4-FFF2-40B4-BE49-F238E27FC236}">
                    <a16:creationId xmlns:a16="http://schemas.microsoft.com/office/drawing/2014/main" id="{9DF44376-598E-3B40-B212-07663AB4B139}"/>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3" name="Tasakylkinen kolmio 27">
                <a:extLst>
                  <a:ext uri="{FF2B5EF4-FFF2-40B4-BE49-F238E27FC236}">
                    <a16:creationId xmlns:a16="http://schemas.microsoft.com/office/drawing/2014/main" id="{B27DCD9B-89BA-CA4A-8220-509DE85686A7}"/>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4" name="Tasakylkinen kolmio 27">
                <a:extLst>
                  <a:ext uri="{FF2B5EF4-FFF2-40B4-BE49-F238E27FC236}">
                    <a16:creationId xmlns:a16="http://schemas.microsoft.com/office/drawing/2014/main" id="{E0DCC801-E103-FE4B-A65E-05AD989CAD1C}"/>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5" name="Tasakylkinen kolmio 27">
                <a:extLst>
                  <a:ext uri="{FF2B5EF4-FFF2-40B4-BE49-F238E27FC236}">
                    <a16:creationId xmlns:a16="http://schemas.microsoft.com/office/drawing/2014/main" id="{C607D4E8-EEB3-FA44-81FF-04D7BA91DCAD}"/>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41" name="Suorakulmio 40">
              <a:extLst>
                <a:ext uri="{FF2B5EF4-FFF2-40B4-BE49-F238E27FC236}">
                  <a16:creationId xmlns:a16="http://schemas.microsoft.com/office/drawing/2014/main" id="{C7394247-9F5F-304B-83AF-33D29D7270FA}"/>
                </a:ext>
              </a:extLst>
            </p:cNvPr>
            <p:cNvSpPr/>
            <p:nvPr/>
          </p:nvSpPr>
          <p:spPr>
            <a:xfrm>
              <a:off x="6437559" y="499873"/>
              <a:ext cx="1786477"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Karsta</a:t>
              </a:r>
              <a:endParaRPr lang="fi-FI" sz="3200" b="1"/>
            </a:p>
          </p:txBody>
        </p:sp>
      </p:grpSp>
      <p:sp>
        <p:nvSpPr>
          <p:cNvPr id="243" name="Google Shape;243;p34"/>
          <p:cNvSpPr/>
          <p:nvPr/>
        </p:nvSpPr>
        <p:spPr>
          <a:xfrm>
            <a:off x="550415" y="1129921"/>
            <a:ext cx="1863587" cy="1345262"/>
          </a:xfrm>
          <a:prstGeom prst="rect">
            <a:avLst/>
          </a:prstGeom>
          <a:solidFill>
            <a:schemeClr val="accent1"/>
          </a:solidFill>
          <a:ln w="9525" cap="flat" cmpd="sng">
            <a:noFill/>
            <a:prstDash val="solid"/>
            <a:round/>
            <a:headEnd type="none" w="sm" len="sm"/>
            <a:tailEnd type="none" w="sm" len="sm"/>
          </a:ln>
          <a:effectLst/>
        </p:spPr>
        <p:txBody>
          <a:bodyPr spcFirstLastPara="1" wrap="square" lIns="180000" tIns="180000" rIns="180000" bIns="1800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fi" sz="1000" u="none" strike="noStrike" cap="none" dirty="0">
                <a:solidFill>
                  <a:schemeClr val="lt1"/>
                </a:solidFill>
                <a:latin typeface="Source Sans Pro" panose="020B0503030403020204" pitchFamily="34" charset="0"/>
                <a:ea typeface="Roboto"/>
                <a:cs typeface="Roboto"/>
                <a:sym typeface="Roboto"/>
              </a:rPr>
              <a:t>Ilmastonmuutoksen hidastamiseksi ei saada kansainvälisesti tehtyä tarpeeksi. Etelä-Karjala tekee kovasti töitä sopeutuakseen, mutta myös hyötyäkseen tilanteesta.</a:t>
            </a:r>
            <a:endParaRPr sz="1000" u="none" strike="noStrike" cap="none" dirty="0">
              <a:solidFill>
                <a:srgbClr val="000000"/>
              </a:solidFill>
              <a:latin typeface="Source Sans Pro" panose="020B0503030403020204" pitchFamily="34" charset="0"/>
              <a:ea typeface="Roboto"/>
              <a:cs typeface="Roboto"/>
              <a:sym typeface="Roboto"/>
            </a:endParaRPr>
          </a:p>
        </p:txBody>
      </p:sp>
      <p:sp>
        <p:nvSpPr>
          <p:cNvPr id="2" name="Dian numeron paikkamerkki 1">
            <a:extLst>
              <a:ext uri="{FF2B5EF4-FFF2-40B4-BE49-F238E27FC236}">
                <a16:creationId xmlns:a16="http://schemas.microsoft.com/office/drawing/2014/main" id="{2B848289-D677-450A-B8C5-1B336E2FD864}"/>
              </a:ext>
            </a:extLst>
          </p:cNvPr>
          <p:cNvSpPr>
            <a:spLocks noGrp="1"/>
          </p:cNvSpPr>
          <p:nvPr>
            <p:ph type="sldNum" idx="12"/>
          </p:nvPr>
        </p:nvSpPr>
        <p:spPr/>
        <p:txBody>
          <a:bodyPr/>
          <a:lstStyle/>
          <a:p>
            <a:fld id="{00000000-1234-1234-1234-123412341234}" type="slidenum">
              <a:rPr lang="fi" smtClean="0"/>
              <a:pPr/>
              <a:t>26</a:t>
            </a:fld>
            <a:endParaRPr lang="fi"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body" idx="1"/>
          </p:nvPr>
        </p:nvSpPr>
        <p:spPr>
          <a:xfrm>
            <a:off x="475200" y="990647"/>
            <a:ext cx="3908400" cy="3258247"/>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600"/>
              </a:spcAft>
              <a:buClr>
                <a:srgbClr val="000000"/>
              </a:buClr>
              <a:buSzPts val="1100"/>
              <a:buNone/>
            </a:pPr>
            <a:r>
              <a:rPr lang="fi" sz="1200" b="1" dirty="0">
                <a:solidFill>
                  <a:srgbClr val="000000"/>
                </a:solidFill>
                <a:latin typeface="Source Sans Pro" panose="020B0503030403020204" pitchFamily="34" charset="0"/>
                <a:ea typeface="Roboto"/>
                <a:cs typeface="Roboto"/>
                <a:sym typeface="Roboto"/>
              </a:rPr>
              <a:t>Toimitaan ketterästi ja vuorovaikutuksessa yhteisten ongelmien ratkaisemiseksi</a:t>
            </a:r>
            <a:endParaRPr lang="fi" sz="10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Hyödynnetään vahvaa yhdessä tekemisen perinnettä kaikkea toimintaa läpileikkaavana periaatteena.</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Vahvistetaan alueellista, kuntarajat ylittävää yhteistyötä sekä ylialueellista ja kansainvälistä yhteistyötä.</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Vahvistetaan suhtautumista politiikkaan yhteisten asioiden hoitamisena.</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Tehdään laaja-alaisesti yhteistyötä yritysten ja oppilaitosten kesken.</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Toimitaan ketterästi ja nopeasti uusiin mahdollisuuksiin tarttuen.</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Suhtaudutaan kokeiluihin avoimesti ja sallitaan epäonnistuminen.</a:t>
            </a:r>
          </a:p>
          <a:p>
            <a:pPr marL="0" lvl="0" indent="0" algn="l" rtl="0">
              <a:lnSpc>
                <a:spcPct val="85000"/>
              </a:lnSpc>
              <a:spcBef>
                <a:spcPts val="1200"/>
              </a:spcBef>
              <a:spcAft>
                <a:spcPts val="600"/>
              </a:spcAft>
              <a:buClr>
                <a:srgbClr val="000000"/>
              </a:buClr>
              <a:buSzPts val="1100"/>
              <a:buNone/>
            </a:pPr>
            <a:r>
              <a:rPr lang="fi" sz="1200" b="1" dirty="0">
                <a:solidFill>
                  <a:srgbClr val="000000"/>
                </a:solidFill>
                <a:latin typeface="Source Sans Pro" panose="020B0503030403020204" pitchFamily="34" charset="0"/>
                <a:ea typeface="Roboto"/>
                <a:cs typeface="Roboto"/>
                <a:sym typeface="Roboto"/>
              </a:rPr>
              <a:t>Vahvistetaan alueen yritysten innovaatio- ja kansainvälistymiskyvykkyyksiä</a:t>
            </a:r>
            <a:endParaRPr lang="fi" sz="12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Tehdään aktiivista oman alueen tarpeista kumpuavaa elinvoimapolitiikkaa.</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Tarjotaan yrityksille referenssimarkkinoita, rakennetaan Etelä-Karjalasta edelläkävijämarkkinat muun muassa vihreille ratkaisuille.</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Vahvistetaan maakunnasta löytyvää ympäristöosaamista ja korostetaan vihreää brändiä.</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Tarjotaan aktiivisesti tukea ja rahoitusmahdollisuuksia yrityksille, joilla on potentiaalia.</a:t>
            </a:r>
          </a:p>
          <a:p>
            <a:pPr marL="0" lvl="0" indent="0" algn="l" rtl="0">
              <a:lnSpc>
                <a:spcPct val="85000"/>
              </a:lnSpc>
              <a:spcBef>
                <a:spcPts val="0"/>
              </a:spcBef>
              <a:spcAft>
                <a:spcPts val="300"/>
              </a:spcAft>
              <a:buClr>
                <a:srgbClr val="000000"/>
              </a:buClr>
              <a:buSzPts val="1100"/>
              <a:buNone/>
            </a:pPr>
            <a:r>
              <a:rPr lang="fi" sz="1000" dirty="0">
                <a:solidFill>
                  <a:srgbClr val="000000"/>
                </a:solidFill>
                <a:latin typeface="Source Sans Pro" panose="020B0503030403020204" pitchFamily="34" charset="0"/>
                <a:ea typeface="Roboto"/>
                <a:cs typeface="Roboto"/>
                <a:sym typeface="Roboto"/>
              </a:rPr>
              <a:t>Vastataan potentiaalisten kasvuyritysten osaamistarpeisiin.</a:t>
            </a:r>
            <a:endParaRPr sz="1000" dirty="0">
              <a:solidFill>
                <a:srgbClr val="000000"/>
              </a:solidFill>
              <a:latin typeface="Source Sans Pro" panose="020B0503030403020204" pitchFamily="34" charset="0"/>
              <a:ea typeface="Roboto"/>
              <a:cs typeface="Roboto"/>
              <a:sym typeface="Roboto"/>
            </a:endParaRPr>
          </a:p>
        </p:txBody>
      </p:sp>
      <p:sp>
        <p:nvSpPr>
          <p:cNvPr id="262" name="Google Shape;262;p35"/>
          <p:cNvSpPr txBox="1">
            <a:spLocks noGrp="1"/>
          </p:cNvSpPr>
          <p:nvPr>
            <p:ph type="body" idx="2"/>
          </p:nvPr>
        </p:nvSpPr>
        <p:spPr>
          <a:xfrm>
            <a:off x="4449596" y="990647"/>
            <a:ext cx="4536531" cy="3907821"/>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3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Vahvistetaan alueen vihreää osaamis- ja koulutusprofiilia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Käytetään ja tuodaan esille LUT:n ja LAB:n osaaminen kiperien kysymysten ja ongelmien ratkomisessa.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Tarjotaan tarvelähtöisiä polkuja opintoihin ja työelämään.</a:t>
            </a:r>
            <a:br>
              <a:rPr lang="fi" sz="1000" dirty="0">
                <a:solidFill>
                  <a:srgbClr val="000000"/>
                </a:solidFill>
                <a:latin typeface="Source Sans Pro" panose="020B0503030403020204" pitchFamily="34" charset="0"/>
                <a:ea typeface="Roboto"/>
                <a:cs typeface="Roboto"/>
                <a:sym typeface="Roboto"/>
              </a:rPr>
            </a:br>
            <a:r>
              <a:rPr lang="fi" sz="1000" dirty="0">
                <a:solidFill>
                  <a:srgbClr val="000000"/>
                </a:solidFill>
                <a:latin typeface="Source Sans Pro" panose="020B0503030403020204" pitchFamily="34" charset="0"/>
                <a:ea typeface="Roboto"/>
                <a:cs typeface="Roboto"/>
                <a:sym typeface="Roboto"/>
              </a:rPr>
              <a:t>Kehitetään uusia opintopolkuja.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Tehdään tulevaisuuteen katsovia koulutusavauksia, jotka tähtäävät uusiin ammatteihin ja osaamiseen.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Ennakoidaan osaamistarpeita systemaattisesti.</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Sijoitetaan osaamisen vahvistamiseen.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Hakeudutaan aktiivisesti mukaan kansainvälisiin huippuosaamisen verkostoihin.</a:t>
            </a:r>
          </a:p>
          <a:p>
            <a:pPr marL="0" lvl="0" indent="0" algn="l" rtl="0">
              <a:lnSpc>
                <a:spcPct val="85000"/>
              </a:lnSpc>
              <a:spcBef>
                <a:spcPts val="1200"/>
              </a:spcBef>
              <a:spcAft>
                <a:spcPts val="300"/>
              </a:spcAft>
              <a:buClr>
                <a:schemeClr val="dk1"/>
              </a:buClr>
              <a:buSzPts val="1100"/>
              <a:buNone/>
            </a:pPr>
            <a:r>
              <a:rPr lang="fi" sz="1200" b="1" dirty="0">
                <a:solidFill>
                  <a:srgbClr val="000000"/>
                </a:solidFill>
                <a:latin typeface="Source Sans Pro" panose="020B0503030403020204" pitchFamily="34" charset="0"/>
                <a:ea typeface="Roboto"/>
                <a:cs typeface="Roboto"/>
                <a:sym typeface="Roboto"/>
              </a:rPr>
              <a:t>Huolehditaan elin- ja toimintaympäristöjen ekologisesta ja sosiaalisesta kestävyydestä</a:t>
            </a:r>
            <a:endParaRPr lang="fi" sz="12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Edistetään mahdollisuuksia monipaikkaiseen asumiseen ja työskentelyyn.</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Turvataan maakunnan saavutettavuus (mm. nopeat junayhteydet) sekä toimivat tietoliikenneyhteydet.</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Vahvistetaan maakunnan houkuttelevuutta asukkaiden, opiskelijoiden ja yritysten silmissä ja nostetaan esille alueen positiivista imagoa.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Kehitetään julkisen sektorin palvelukulttuuria.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Huomioidaan turvallisuus laaja-alaisesti ja ylläpidetään maakunnan monialaista viranomaisyhteistyötä (EKTURVA).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Varaudutaan ulkoisiin shokkeihin ja kehitetään maakunnan joustavuutta ja varautumiskykyä.</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Rakennetaan kansainvälistä karjalaisuutta.</a:t>
            </a:r>
          </a:p>
          <a:p>
            <a:pPr marL="0" lvl="0" indent="0" algn="l" rtl="0">
              <a:lnSpc>
                <a:spcPct val="85000"/>
              </a:lnSpc>
              <a:spcBef>
                <a:spcPts val="0"/>
              </a:spcBef>
              <a:spcAft>
                <a:spcPts val="300"/>
              </a:spcAft>
              <a:buClr>
                <a:schemeClr val="dk1"/>
              </a:buClr>
              <a:buSzPts val="1100"/>
              <a:buNone/>
            </a:pPr>
            <a:r>
              <a:rPr lang="fi" sz="1000" dirty="0">
                <a:solidFill>
                  <a:srgbClr val="000000"/>
                </a:solidFill>
                <a:latin typeface="Source Sans Pro" panose="020B0503030403020204" pitchFamily="34" charset="0"/>
                <a:ea typeface="Roboto"/>
                <a:cs typeface="Roboto"/>
                <a:sym typeface="Roboto"/>
              </a:rPr>
              <a:t>Turvataan kotoperäisten lajien sopeutuminen ilmastonmuutokseen.</a:t>
            </a:r>
            <a:endParaRPr sz="1000" dirty="0">
              <a:solidFill>
                <a:srgbClr val="000000"/>
              </a:solidFill>
              <a:latin typeface="Source Sans Pro" panose="020B0503030403020204" pitchFamily="34" charset="0"/>
              <a:ea typeface="Roboto"/>
              <a:cs typeface="Roboto"/>
              <a:sym typeface="Roboto"/>
            </a:endParaRPr>
          </a:p>
        </p:txBody>
      </p:sp>
      <p:grpSp>
        <p:nvGrpSpPr>
          <p:cNvPr id="23" name="Ryhmä 22">
            <a:extLst>
              <a:ext uri="{FF2B5EF4-FFF2-40B4-BE49-F238E27FC236}">
                <a16:creationId xmlns:a16="http://schemas.microsoft.com/office/drawing/2014/main" id="{D6657E80-9DFB-9E4C-BF94-D1437CD5AB56}"/>
              </a:ext>
            </a:extLst>
          </p:cNvPr>
          <p:cNvGrpSpPr/>
          <p:nvPr/>
        </p:nvGrpSpPr>
        <p:grpSpPr>
          <a:xfrm>
            <a:off x="35989" y="140222"/>
            <a:ext cx="2422652" cy="944426"/>
            <a:chOff x="6437559" y="140222"/>
            <a:chExt cx="2422652" cy="944426"/>
          </a:xfrm>
        </p:grpSpPr>
        <p:grpSp>
          <p:nvGrpSpPr>
            <p:cNvPr id="24" name="Ryhmä 23">
              <a:extLst>
                <a:ext uri="{FF2B5EF4-FFF2-40B4-BE49-F238E27FC236}">
                  <a16:creationId xmlns:a16="http://schemas.microsoft.com/office/drawing/2014/main" id="{665B85A8-07DB-6546-9BFA-2C764681846D}"/>
                </a:ext>
              </a:extLst>
            </p:cNvPr>
            <p:cNvGrpSpPr/>
            <p:nvPr/>
          </p:nvGrpSpPr>
          <p:grpSpPr>
            <a:xfrm>
              <a:off x="8242394" y="140222"/>
              <a:ext cx="617817" cy="775853"/>
              <a:chOff x="8306840" y="924528"/>
              <a:chExt cx="237409" cy="298137"/>
            </a:xfrm>
          </p:grpSpPr>
          <p:sp>
            <p:nvSpPr>
              <p:cNvPr id="26" name="Tasakylkinen kolmio 27">
                <a:extLst>
                  <a:ext uri="{FF2B5EF4-FFF2-40B4-BE49-F238E27FC236}">
                    <a16:creationId xmlns:a16="http://schemas.microsoft.com/office/drawing/2014/main" id="{0FE779A2-51F1-6942-815F-13029EB554A1}"/>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7" name="Tasakylkinen kolmio 27">
                <a:extLst>
                  <a:ext uri="{FF2B5EF4-FFF2-40B4-BE49-F238E27FC236}">
                    <a16:creationId xmlns:a16="http://schemas.microsoft.com/office/drawing/2014/main" id="{955030B3-AF00-3C4A-9DA2-DBA9CB37D2CE}"/>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8" name="Tasakylkinen kolmio 27">
                <a:extLst>
                  <a:ext uri="{FF2B5EF4-FFF2-40B4-BE49-F238E27FC236}">
                    <a16:creationId xmlns:a16="http://schemas.microsoft.com/office/drawing/2014/main" id="{B97C61CF-E1D1-6B43-AE91-6FCDD1DDDE11}"/>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9" name="Tasakylkinen kolmio 27">
                <a:extLst>
                  <a:ext uri="{FF2B5EF4-FFF2-40B4-BE49-F238E27FC236}">
                    <a16:creationId xmlns:a16="http://schemas.microsoft.com/office/drawing/2014/main" id="{C0D03992-7A48-1E44-90EB-6B3E793E5538}"/>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5" name="Suorakulmio 24">
              <a:extLst>
                <a:ext uri="{FF2B5EF4-FFF2-40B4-BE49-F238E27FC236}">
                  <a16:creationId xmlns:a16="http://schemas.microsoft.com/office/drawing/2014/main" id="{DA0EC70F-9E70-6D42-A430-90A549109B42}"/>
                </a:ext>
              </a:extLst>
            </p:cNvPr>
            <p:cNvSpPr/>
            <p:nvPr/>
          </p:nvSpPr>
          <p:spPr>
            <a:xfrm>
              <a:off x="6437559" y="499873"/>
              <a:ext cx="1786477" cy="584775"/>
            </a:xfrm>
            <a:prstGeom prst="rect">
              <a:avLst/>
            </a:prstGeom>
          </p:spPr>
          <p:txBody>
            <a:bodyPr wrap="square">
              <a:spAutoFit/>
            </a:bodyPr>
            <a:lstStyle/>
            <a:p>
              <a:pPr algn="r"/>
              <a:r>
                <a:rPr lang="fi" sz="3200" b="1" dirty="0">
                  <a:latin typeface="Source Sans Pro" panose="020B0503030403020204" pitchFamily="34" charset="0"/>
                  <a:ea typeface="Roboto"/>
                  <a:cs typeface="Roboto"/>
                  <a:sym typeface="Roboto"/>
                </a:rPr>
                <a:t>Karsta</a:t>
              </a:r>
              <a:endParaRPr lang="fi-FI" sz="3200" b="1"/>
            </a:p>
          </p:txBody>
        </p:sp>
      </p:grpSp>
      <p:sp>
        <p:nvSpPr>
          <p:cNvPr id="30" name="Google Shape;121;p24">
            <a:extLst>
              <a:ext uri="{FF2B5EF4-FFF2-40B4-BE49-F238E27FC236}">
                <a16:creationId xmlns:a16="http://schemas.microsoft.com/office/drawing/2014/main" id="{122EBF0E-F928-7E49-9A73-0462E0230061}"/>
              </a:ext>
            </a:extLst>
          </p:cNvPr>
          <p:cNvSpPr txBox="1">
            <a:spLocks/>
          </p:cNvSpPr>
          <p:nvPr/>
        </p:nvSpPr>
        <p:spPr>
          <a:xfrm>
            <a:off x="2679819" y="370008"/>
            <a:ext cx="372268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85000"/>
              </a:lnSpc>
            </a:pPr>
            <a:r>
              <a:rPr lang="fi" sz="2000" b="0" dirty="0">
                <a:solidFill>
                  <a:srgbClr val="000000"/>
                </a:solidFill>
                <a:latin typeface="Source Sans Pro Light" panose="020B0403030403020204" pitchFamily="34" charset="0"/>
                <a:ea typeface="Roboto"/>
                <a:cs typeface="Roboto"/>
                <a:sym typeface="Roboto"/>
              </a:rPr>
              <a:t>SKENAARIOKOHTAINEN</a:t>
            </a:r>
            <a:br>
              <a:rPr lang="fi" sz="2000" b="0" dirty="0">
                <a:solidFill>
                  <a:srgbClr val="000000"/>
                </a:solidFill>
                <a:latin typeface="Source Sans Pro Light" panose="020B0403030403020204" pitchFamily="34" charset="0"/>
                <a:ea typeface="Roboto"/>
                <a:cs typeface="Roboto"/>
                <a:sym typeface="Roboto"/>
              </a:rPr>
            </a:br>
            <a:r>
              <a:rPr lang="fi" sz="2000" dirty="0">
                <a:solidFill>
                  <a:srgbClr val="000000"/>
                </a:solidFill>
                <a:ea typeface="Roboto"/>
                <a:cs typeface="Roboto"/>
                <a:sym typeface="Roboto"/>
              </a:rPr>
              <a:t>VARAUTUMISSUUNNITELMA</a:t>
            </a:r>
            <a:endParaRPr lang="fi-FI" sz="2000" dirty="0">
              <a:solidFill>
                <a:srgbClr val="000000"/>
              </a:solidFill>
              <a:ea typeface="Roboto"/>
              <a:cs typeface="Roboto"/>
              <a:sym typeface="Roboto"/>
            </a:endParaRPr>
          </a:p>
        </p:txBody>
      </p:sp>
      <p:sp>
        <p:nvSpPr>
          <p:cNvPr id="2" name="Dian numeron paikkamerkki 1">
            <a:extLst>
              <a:ext uri="{FF2B5EF4-FFF2-40B4-BE49-F238E27FC236}">
                <a16:creationId xmlns:a16="http://schemas.microsoft.com/office/drawing/2014/main" id="{C3B79B17-F4CF-4F85-B78B-79D89F0C3400}"/>
              </a:ext>
            </a:extLst>
          </p:cNvPr>
          <p:cNvSpPr>
            <a:spLocks noGrp="1"/>
          </p:cNvSpPr>
          <p:nvPr>
            <p:ph type="sldNum" idx="12"/>
          </p:nvPr>
        </p:nvSpPr>
        <p:spPr/>
        <p:txBody>
          <a:bodyPr/>
          <a:lstStyle/>
          <a:p>
            <a:fld id="{00000000-1234-1234-1234-123412341234}" type="slidenum">
              <a:rPr lang="fi" smtClean="0"/>
              <a:pPr/>
              <a:t>27</a:t>
            </a:fld>
            <a:endParaRPr lang="fi"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body" idx="1"/>
          </p:nvPr>
        </p:nvSpPr>
        <p:spPr>
          <a:xfrm>
            <a:off x="244866" y="870837"/>
            <a:ext cx="2036100" cy="4280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600"/>
              </a:spcAft>
              <a:buClr>
                <a:schemeClr val="dk1"/>
              </a:buClr>
              <a:buSzPts val="1100"/>
              <a:buNone/>
            </a:pPr>
            <a:r>
              <a:rPr lang="fi-FI" sz="2000" b="1" dirty="0">
                <a:solidFill>
                  <a:srgbClr val="000000"/>
                </a:solidFill>
                <a:latin typeface="Source Sans Pro" panose="020B0503030403020204" pitchFamily="34" charset="0"/>
                <a:ea typeface="Roboto"/>
                <a:cs typeface="Roboto"/>
                <a:sym typeface="Roboto"/>
              </a:rPr>
              <a:t>Kurjimus</a:t>
            </a:r>
            <a:endParaRPr lang="fi"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Elinmahdollisuuksien turvaaminen kutistuvien resurssien maakunnassa</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Julkisen hallinnon ja palveluiden tehostaminen</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Elinkeinorakenteen monipuolistuminen</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Koulutuksen turvaaminen</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Maakunnan houkuttelevuuden lisääminen</a:t>
            </a:r>
            <a:endParaRPr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1600"/>
              </a:spcBef>
              <a:spcAft>
                <a:spcPts val="1600"/>
              </a:spcAft>
              <a:buClr>
                <a:schemeClr val="dk1"/>
              </a:buClr>
              <a:buSzPts val="1100"/>
              <a:buNone/>
            </a:pPr>
            <a:r>
              <a:rPr lang="fi" sz="900" dirty="0">
                <a:solidFill>
                  <a:srgbClr val="000000"/>
                </a:solidFill>
                <a:latin typeface="Source Sans Pro" panose="020B0503030403020204" pitchFamily="34" charset="0"/>
                <a:ea typeface="Roboto"/>
                <a:cs typeface="Roboto"/>
                <a:sym typeface="Roboto"/>
              </a:rPr>
              <a:t>Seuraa erityisesti näitä: Syntyvyys, monipaikkaisuus, muuttoliikkeet, asumispreferenssit, yhteisöllisyys, paikkariippumattomuus, politiikan uudistumiskyky.</a:t>
            </a:r>
            <a:endParaRPr sz="900" dirty="0">
              <a:solidFill>
                <a:srgbClr val="000000"/>
              </a:solidFill>
              <a:latin typeface="Source Sans Pro" panose="020B0503030403020204" pitchFamily="34" charset="0"/>
              <a:ea typeface="Roboto"/>
              <a:cs typeface="Roboto"/>
              <a:sym typeface="Roboto"/>
            </a:endParaRPr>
          </a:p>
        </p:txBody>
      </p:sp>
      <p:sp>
        <p:nvSpPr>
          <p:cNvPr id="269" name="Google Shape;269;p36"/>
          <p:cNvSpPr txBox="1">
            <a:spLocks noGrp="1"/>
          </p:cNvSpPr>
          <p:nvPr>
            <p:ph type="body" idx="2"/>
          </p:nvPr>
        </p:nvSpPr>
        <p:spPr>
          <a:xfrm>
            <a:off x="2361536" y="870837"/>
            <a:ext cx="2351700" cy="437014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600"/>
              </a:spcAft>
              <a:buClr>
                <a:schemeClr val="dk1"/>
              </a:buClr>
              <a:buSzPts val="1100"/>
              <a:buNone/>
            </a:pPr>
            <a:r>
              <a:rPr lang="fi" sz="2000" b="1" dirty="0">
                <a:solidFill>
                  <a:srgbClr val="000000"/>
                </a:solidFill>
                <a:latin typeface="Source Sans Pro" panose="020B0503030403020204" pitchFamily="34" charset="0"/>
                <a:ea typeface="Roboto"/>
                <a:cs typeface="Roboto"/>
                <a:sym typeface="Roboto"/>
              </a:rPr>
              <a:t>Käperrys</a:t>
            </a:r>
            <a:endParaRPr lang="fi" sz="1100" dirty="0">
              <a:solidFill>
                <a:srgbClr val="000000"/>
              </a:solidFill>
              <a:latin typeface="Source Sans Pro" panose="020B0503030403020204" pitchFamily="34" charset="0"/>
              <a:ea typeface="Roboto"/>
              <a:cs typeface="Roboto"/>
              <a:sym typeface="Roboto"/>
            </a:endParaRPr>
          </a:p>
          <a:p>
            <a:pPr marL="0" lvl="0" indent="0"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Vastakkainasettelun välttäminen ja polarisaation keskellä selviäminen.</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Maakunnan yhteisöllisyyden ja päätöksentekokyvyn vahvistaminen</a:t>
            </a:r>
            <a:endParaRPr lang="fi-FI"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Osallisuuden turvaaminen</a:t>
            </a:r>
          </a:p>
          <a:p>
            <a:pPr marL="0" lvl="0" indent="0" algn="l" rtl="0">
              <a:lnSpc>
                <a:spcPct val="115000"/>
              </a:lnSpc>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Paikallisyhteistöjen toimintamahdollisuuksien vahvistaminen</a:t>
            </a:r>
          </a:p>
          <a:p>
            <a:pPr marL="0" lvl="0" indent="0" algn="l" rtl="0">
              <a:lnSpc>
                <a:spcPct val="115000"/>
              </a:lnSpc>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Maakunnan turvallisuudesta ja riskeihin varautumisesta huolehtiminen</a:t>
            </a:r>
          </a:p>
          <a:p>
            <a:pPr marL="0" lvl="0" indent="0" algn="l" rtl="0">
              <a:lnSpc>
                <a:spcPct val="115000"/>
              </a:lnSpc>
              <a:spcBef>
                <a:spcPts val="1600"/>
              </a:spcBef>
              <a:spcAft>
                <a:spcPts val="300"/>
              </a:spcAft>
              <a:buClr>
                <a:schemeClr val="dk1"/>
              </a:buClr>
              <a:buSzPts val="1100"/>
              <a:buNone/>
            </a:pPr>
            <a:r>
              <a:rPr lang="fi" sz="900" dirty="0">
                <a:solidFill>
                  <a:srgbClr val="000000"/>
                </a:solidFill>
                <a:latin typeface="Source Sans Pro" panose="020B0503030403020204" pitchFamily="34" charset="0"/>
                <a:ea typeface="Roboto"/>
                <a:cs typeface="Roboto"/>
                <a:sym typeface="Roboto"/>
              </a:rPr>
              <a:t>Seuraa erityisesti näitä: Monipaikkaisuus, yhteisöllisyys, arvopolarisaatio, eriarvoisuus, alueelliset identiteetit, heimoutuminen, sosiaalisen median kehitys, tiedevastaisuus.</a:t>
            </a:r>
            <a:endParaRPr sz="900" dirty="0">
              <a:solidFill>
                <a:srgbClr val="000000"/>
              </a:solidFill>
              <a:latin typeface="Source Sans Pro" panose="020B0503030403020204" pitchFamily="34" charset="0"/>
              <a:ea typeface="Roboto"/>
              <a:cs typeface="Roboto"/>
              <a:sym typeface="Roboto"/>
            </a:endParaRPr>
          </a:p>
        </p:txBody>
      </p:sp>
      <p:sp>
        <p:nvSpPr>
          <p:cNvPr id="270" name="Google Shape;270;p36"/>
          <p:cNvSpPr txBox="1">
            <a:spLocks noGrp="1"/>
          </p:cNvSpPr>
          <p:nvPr>
            <p:ph type="body" idx="1"/>
          </p:nvPr>
        </p:nvSpPr>
        <p:spPr>
          <a:xfrm>
            <a:off x="4793806" y="870837"/>
            <a:ext cx="2131800" cy="4280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600"/>
              </a:spcAft>
              <a:buClr>
                <a:schemeClr val="dk1"/>
              </a:buClr>
              <a:buSzPts val="1100"/>
              <a:buNone/>
            </a:pPr>
            <a:r>
              <a:rPr lang="fi" sz="2000" b="1" dirty="0">
                <a:solidFill>
                  <a:schemeClr val="tx1"/>
                </a:solidFill>
                <a:latin typeface="Source Sans Pro" panose="020B0503030403020204" pitchFamily="34" charset="0"/>
                <a:ea typeface="Roboto"/>
                <a:cs typeface="Roboto"/>
                <a:sym typeface="Roboto"/>
              </a:rPr>
              <a:t>Kohennus</a:t>
            </a:r>
            <a:endParaRPr lang="fi" sz="1100" dirty="0">
              <a:solidFill>
                <a:srgbClr val="000000"/>
              </a:solidFill>
              <a:latin typeface="Source Sans Pro" panose="020B0503030403020204" pitchFamily="34" charset="0"/>
              <a:ea typeface="Roboto"/>
              <a:cs typeface="Roboto"/>
              <a:sym typeface="Roboto"/>
            </a:endParaRPr>
          </a:p>
          <a:p>
            <a:pPr marL="0" lvl="0" indent="0"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Kehityksen ja kasvun turvaaminen, teknologisen kehityksen lieveilmiöiden tasoittaminen</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Digitalisaation ja teknologisen kehityksen vahvistaminen</a:t>
            </a:r>
            <a:endParaRPr lang="fi-FI"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Teknologiainfrastruktuurin kehittäminen</a:t>
            </a:r>
            <a:endParaRPr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Kehittämisrahoituksen turvaaminen</a:t>
            </a:r>
            <a:endParaRPr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Eriarvoistumisen tasoittaminen</a:t>
            </a:r>
            <a:br>
              <a:rPr lang="fi" sz="1100" dirty="0">
                <a:solidFill>
                  <a:srgbClr val="000000"/>
                </a:solidFill>
                <a:latin typeface="Source Sans Pro" panose="020B0503030403020204" pitchFamily="34" charset="0"/>
                <a:ea typeface="Roboto"/>
                <a:cs typeface="Roboto"/>
                <a:sym typeface="Roboto"/>
              </a:rPr>
            </a:br>
            <a:br>
              <a:rPr lang="fi" sz="1100" dirty="0">
                <a:solidFill>
                  <a:srgbClr val="000000"/>
                </a:solidFill>
                <a:latin typeface="Source Sans Pro" panose="020B0503030403020204" pitchFamily="34" charset="0"/>
                <a:ea typeface="Roboto"/>
                <a:cs typeface="Roboto"/>
                <a:sym typeface="Roboto"/>
              </a:rPr>
            </a:br>
            <a:r>
              <a:rPr lang="fi" sz="900" dirty="0">
                <a:solidFill>
                  <a:srgbClr val="000000"/>
                </a:solidFill>
                <a:latin typeface="Source Sans Pro" panose="020B0503030403020204" pitchFamily="34" charset="0"/>
                <a:ea typeface="Roboto"/>
                <a:cs typeface="Roboto"/>
                <a:sym typeface="Roboto"/>
              </a:rPr>
              <a:t>Seuraa erityisesti näitä: </a:t>
            </a:r>
            <a:br>
              <a:rPr lang="fi" sz="900" dirty="0">
                <a:solidFill>
                  <a:srgbClr val="000000"/>
                </a:solidFill>
                <a:latin typeface="Source Sans Pro" panose="020B0503030403020204" pitchFamily="34" charset="0"/>
                <a:ea typeface="Roboto"/>
                <a:cs typeface="Roboto"/>
                <a:sym typeface="Roboto"/>
              </a:rPr>
            </a:br>
            <a:r>
              <a:rPr lang="fi" sz="900" dirty="0">
                <a:solidFill>
                  <a:srgbClr val="000000"/>
                </a:solidFill>
                <a:latin typeface="Source Sans Pro" panose="020B0503030403020204" pitchFamily="34" charset="0"/>
                <a:ea typeface="Roboto"/>
                <a:cs typeface="Roboto"/>
                <a:sym typeface="Roboto"/>
              </a:rPr>
              <a:t>Teknologian kehitys, digitalisaatio, innovaatioekosysteemit, globalisaatio, eriarvoisuus, segregaatio, koulupudokkaat, ikääntyneiden asema.</a:t>
            </a:r>
            <a:endParaRPr sz="900" dirty="0">
              <a:solidFill>
                <a:srgbClr val="000000"/>
              </a:solidFill>
              <a:latin typeface="Source Sans Pro" panose="020B0503030403020204" pitchFamily="34" charset="0"/>
              <a:ea typeface="Roboto"/>
              <a:cs typeface="Roboto"/>
              <a:sym typeface="Roboto"/>
            </a:endParaRPr>
          </a:p>
        </p:txBody>
      </p:sp>
      <p:sp>
        <p:nvSpPr>
          <p:cNvPr id="271" name="Google Shape;271;p36"/>
          <p:cNvSpPr txBox="1">
            <a:spLocks noGrp="1"/>
          </p:cNvSpPr>
          <p:nvPr>
            <p:ph type="body" idx="2"/>
          </p:nvPr>
        </p:nvSpPr>
        <p:spPr>
          <a:xfrm>
            <a:off x="7006175" y="870837"/>
            <a:ext cx="2036100" cy="4359881"/>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600"/>
              </a:spcAft>
              <a:buClr>
                <a:schemeClr val="dk1"/>
              </a:buClr>
              <a:buSzPts val="1100"/>
              <a:buNone/>
            </a:pPr>
            <a:r>
              <a:rPr lang="fi" sz="2000" b="1" dirty="0">
                <a:solidFill>
                  <a:srgbClr val="000000"/>
                </a:solidFill>
                <a:latin typeface="Source Sans Pro" panose="020B0503030403020204" pitchFamily="34" charset="0"/>
                <a:ea typeface="Roboto"/>
                <a:cs typeface="Roboto"/>
                <a:sym typeface="Roboto"/>
              </a:rPr>
              <a:t>Karsta</a:t>
            </a:r>
            <a:endParaRPr lang="fi" sz="1100" dirty="0">
              <a:solidFill>
                <a:srgbClr val="000000"/>
              </a:solidFill>
              <a:latin typeface="Source Sans Pro" panose="020B0503030403020204" pitchFamily="34" charset="0"/>
              <a:ea typeface="Roboto"/>
              <a:cs typeface="Roboto"/>
              <a:sym typeface="Roboto"/>
            </a:endParaRPr>
          </a:p>
          <a:p>
            <a:pPr marL="0" lvl="0" indent="0"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Sopeutumisen turvaaminen ja niukkenevien resurssien tehokas käyttö</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Yhteistyön vahvistaminen</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Ketterien ja uudistavien toimintamallien hyödyntäminen</a:t>
            </a:r>
          </a:p>
          <a:p>
            <a:pPr marL="0" lvl="0" indent="0" algn="l" rtl="0">
              <a:lnSpc>
                <a:spcPct val="115000"/>
              </a:lnSpc>
              <a:spcBef>
                <a:spcPts val="0"/>
              </a:spcBef>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Tulevaisuuden koulutusavaukset</a:t>
            </a:r>
            <a:endParaRPr lang="fi-FI"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Aft>
                <a:spcPts val="600"/>
              </a:spcAft>
              <a:buClr>
                <a:schemeClr val="dk1"/>
              </a:buClr>
              <a:buSzPts val="1100"/>
              <a:buNone/>
            </a:pPr>
            <a:r>
              <a:rPr lang="fi" sz="1100" dirty="0">
                <a:solidFill>
                  <a:srgbClr val="000000"/>
                </a:solidFill>
                <a:latin typeface="Source Sans Pro" panose="020B0503030403020204" pitchFamily="34" charset="0"/>
                <a:ea typeface="Roboto"/>
                <a:cs typeface="Roboto"/>
                <a:sym typeface="Roboto"/>
              </a:rPr>
              <a:t>Ulkoisiin shokkeihin varautuminen</a:t>
            </a:r>
            <a:endParaRPr sz="11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1600"/>
              </a:spcBef>
              <a:spcAft>
                <a:spcPts val="1600"/>
              </a:spcAft>
              <a:buClr>
                <a:schemeClr val="dk1"/>
              </a:buClr>
              <a:buSzPts val="1100"/>
              <a:buNone/>
            </a:pPr>
            <a:r>
              <a:rPr lang="fi" sz="900" dirty="0">
                <a:solidFill>
                  <a:srgbClr val="000000"/>
                </a:solidFill>
                <a:latin typeface="Source Sans Pro" panose="020B0503030403020204" pitchFamily="34" charset="0"/>
                <a:ea typeface="Roboto"/>
                <a:cs typeface="Roboto"/>
                <a:sym typeface="Roboto"/>
              </a:rPr>
              <a:t>Seuraa erityisesti näitä: </a:t>
            </a:r>
            <a:br>
              <a:rPr lang="fi" sz="900" dirty="0">
                <a:solidFill>
                  <a:srgbClr val="000000"/>
                </a:solidFill>
                <a:latin typeface="Source Sans Pro" panose="020B0503030403020204" pitchFamily="34" charset="0"/>
                <a:ea typeface="Roboto"/>
                <a:cs typeface="Roboto"/>
                <a:sym typeface="Roboto"/>
              </a:rPr>
            </a:br>
            <a:r>
              <a:rPr lang="fi" sz="900" dirty="0">
                <a:solidFill>
                  <a:srgbClr val="000000"/>
                </a:solidFill>
                <a:latin typeface="Source Sans Pro" panose="020B0503030403020204" pitchFamily="34" charset="0"/>
                <a:ea typeface="Roboto"/>
                <a:cs typeface="Roboto"/>
                <a:sym typeface="Roboto"/>
              </a:rPr>
              <a:t>Ilmastonmuutos, kuudes sukupuuttoaalto, suurvalta- ja geopolitiikka, EU-politiikka, kauppasodat, Venäjän kehitys.</a:t>
            </a:r>
            <a:endParaRPr sz="900" dirty="0">
              <a:solidFill>
                <a:srgbClr val="000000"/>
              </a:solidFill>
              <a:latin typeface="Source Sans Pro" panose="020B0503030403020204" pitchFamily="34" charset="0"/>
              <a:ea typeface="Roboto"/>
              <a:cs typeface="Roboto"/>
              <a:sym typeface="Roboto"/>
            </a:endParaRPr>
          </a:p>
        </p:txBody>
      </p:sp>
      <p:cxnSp>
        <p:nvCxnSpPr>
          <p:cNvPr id="272" name="Google Shape;272;p36"/>
          <p:cNvCxnSpPr>
            <a:cxnSpLocks/>
          </p:cNvCxnSpPr>
          <p:nvPr/>
        </p:nvCxnSpPr>
        <p:spPr>
          <a:xfrm>
            <a:off x="2263759" y="972612"/>
            <a:ext cx="300" cy="3924000"/>
          </a:xfrm>
          <a:prstGeom prst="straightConnector1">
            <a:avLst/>
          </a:prstGeom>
          <a:noFill/>
          <a:ln w="12700" cap="rnd" cmpd="sng">
            <a:solidFill>
              <a:schemeClr val="accent1"/>
            </a:solidFill>
            <a:prstDash val="sysDot"/>
            <a:round/>
            <a:headEnd type="none" w="sm" len="sm"/>
            <a:tailEnd type="none" w="sm" len="sm"/>
          </a:ln>
        </p:spPr>
      </p:cxnSp>
      <p:cxnSp>
        <p:nvCxnSpPr>
          <p:cNvPr id="273" name="Google Shape;273;p36"/>
          <p:cNvCxnSpPr>
            <a:cxnSpLocks/>
          </p:cNvCxnSpPr>
          <p:nvPr/>
        </p:nvCxnSpPr>
        <p:spPr>
          <a:xfrm>
            <a:off x="4712593" y="972612"/>
            <a:ext cx="300" cy="3924000"/>
          </a:xfrm>
          <a:prstGeom prst="straightConnector1">
            <a:avLst/>
          </a:prstGeom>
          <a:noFill/>
          <a:ln w="12700" cap="rnd" cmpd="sng">
            <a:solidFill>
              <a:schemeClr val="accent1"/>
            </a:solidFill>
            <a:prstDash val="sysDot"/>
            <a:round/>
            <a:headEnd type="none" w="sm" len="sm"/>
            <a:tailEnd type="none" w="sm" len="sm"/>
          </a:ln>
        </p:spPr>
      </p:cxnSp>
      <p:cxnSp>
        <p:nvCxnSpPr>
          <p:cNvPr id="274" name="Google Shape;274;p36"/>
          <p:cNvCxnSpPr>
            <a:cxnSpLocks/>
          </p:cNvCxnSpPr>
          <p:nvPr/>
        </p:nvCxnSpPr>
        <p:spPr>
          <a:xfrm>
            <a:off x="6946712" y="972612"/>
            <a:ext cx="300" cy="3924000"/>
          </a:xfrm>
          <a:prstGeom prst="straightConnector1">
            <a:avLst/>
          </a:prstGeom>
          <a:noFill/>
          <a:ln w="12700" cap="rnd" cmpd="sng">
            <a:solidFill>
              <a:schemeClr val="accent1"/>
            </a:solidFill>
            <a:prstDash val="sysDot"/>
            <a:round/>
            <a:headEnd type="none" w="sm" len="sm"/>
            <a:tailEnd type="none" w="sm" len="sm"/>
          </a:ln>
        </p:spPr>
      </p:cxnSp>
      <p:sp>
        <p:nvSpPr>
          <p:cNvPr id="10" name="Google Shape;102;p21">
            <a:extLst>
              <a:ext uri="{FF2B5EF4-FFF2-40B4-BE49-F238E27FC236}">
                <a16:creationId xmlns:a16="http://schemas.microsoft.com/office/drawing/2014/main" id="{FB60CF84-DD22-034B-9815-F0039D564D8F}"/>
              </a:ext>
            </a:extLst>
          </p:cNvPr>
          <p:cNvSpPr txBox="1">
            <a:spLocks/>
          </p:cNvSpPr>
          <p:nvPr/>
        </p:nvSpPr>
        <p:spPr>
          <a:xfrm>
            <a:off x="622800" y="298137"/>
            <a:ext cx="827573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tabLst>
                <a:tab pos="7920000" algn="r"/>
              </a:tabLst>
            </a:pPr>
            <a:r>
              <a:rPr lang="fi" sz="2000" b="0" dirty="0">
                <a:solidFill>
                  <a:srgbClr val="000000"/>
                </a:solidFill>
                <a:ea typeface="Roboto"/>
                <a:cs typeface="Roboto"/>
                <a:sym typeface="Roboto"/>
              </a:rPr>
              <a:t>YHTEENVETO</a:t>
            </a:r>
            <a:r>
              <a:rPr lang="fi-FI" dirty="0">
                <a:ea typeface="Roboto"/>
                <a:cs typeface="Roboto"/>
                <a:sym typeface="Roboto"/>
              </a:rPr>
              <a:t>	</a:t>
            </a:r>
            <a:r>
              <a:rPr lang="fi" sz="2000" dirty="0">
                <a:ea typeface="Roboto"/>
                <a:cs typeface="Roboto"/>
                <a:sym typeface="Roboto"/>
              </a:rPr>
              <a:t> </a:t>
            </a:r>
            <a:r>
              <a:rPr lang="fi" sz="2000" dirty="0">
                <a:solidFill>
                  <a:srgbClr val="000000"/>
                </a:solidFill>
                <a:ea typeface="Roboto"/>
                <a:cs typeface="Roboto"/>
                <a:sym typeface="Roboto"/>
              </a:rPr>
              <a:t>Skenaarioiden varautumissuunnitelmat</a:t>
            </a:r>
            <a:endParaRPr lang="fi-FI" sz="2000" dirty="0">
              <a:ea typeface="Roboto"/>
              <a:cs typeface="Roboto"/>
              <a:sym typeface="Roboto"/>
            </a:endParaRPr>
          </a:p>
        </p:txBody>
      </p:sp>
      <p:grpSp>
        <p:nvGrpSpPr>
          <p:cNvPr id="11" name="Ryhmä 10">
            <a:extLst>
              <a:ext uri="{FF2B5EF4-FFF2-40B4-BE49-F238E27FC236}">
                <a16:creationId xmlns:a16="http://schemas.microsoft.com/office/drawing/2014/main" id="{2A9CFA2F-8A63-F74B-9390-4ED1BFA0E974}"/>
              </a:ext>
            </a:extLst>
          </p:cNvPr>
          <p:cNvGrpSpPr/>
          <p:nvPr/>
        </p:nvGrpSpPr>
        <p:grpSpPr>
          <a:xfrm>
            <a:off x="1459733" y="941255"/>
            <a:ext cx="265682" cy="298137"/>
            <a:chOff x="4663091" y="-28"/>
            <a:chExt cx="4583595" cy="5143536"/>
          </a:xfrm>
        </p:grpSpPr>
        <p:sp>
          <p:nvSpPr>
            <p:cNvPr id="12" name="Tasakylkinen kolmio 27">
              <a:extLst>
                <a:ext uri="{FF2B5EF4-FFF2-40B4-BE49-F238E27FC236}">
                  <a16:creationId xmlns:a16="http://schemas.microsoft.com/office/drawing/2014/main" id="{BB355894-0622-7342-A817-6E5D9D4CD605}"/>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3" name="Tasakylkinen kolmio 27">
              <a:extLst>
                <a:ext uri="{FF2B5EF4-FFF2-40B4-BE49-F238E27FC236}">
                  <a16:creationId xmlns:a16="http://schemas.microsoft.com/office/drawing/2014/main" id="{D050FD8B-1F0E-3E4A-9826-CF870E8E7570}"/>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4" name="Tasakylkinen kolmio 27">
              <a:extLst>
                <a:ext uri="{FF2B5EF4-FFF2-40B4-BE49-F238E27FC236}">
                  <a16:creationId xmlns:a16="http://schemas.microsoft.com/office/drawing/2014/main" id="{7119D542-E9FB-BD45-A588-B49EC775A510}"/>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5" name="Tasakylkinen kolmio 27">
              <a:extLst>
                <a:ext uri="{FF2B5EF4-FFF2-40B4-BE49-F238E27FC236}">
                  <a16:creationId xmlns:a16="http://schemas.microsoft.com/office/drawing/2014/main" id="{13964EE9-C900-9D4D-82E2-EE0E8B8E2B92}"/>
                </a:ext>
              </a:extLst>
            </p:cNvPr>
            <p:cNvSpPr/>
            <p:nvPr/>
          </p:nvSpPr>
          <p:spPr>
            <a:xfrm rot="162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16" name="Ryhmä 15">
            <a:extLst>
              <a:ext uri="{FF2B5EF4-FFF2-40B4-BE49-F238E27FC236}">
                <a16:creationId xmlns:a16="http://schemas.microsoft.com/office/drawing/2014/main" id="{B28BF7C0-148A-E646-9B6F-BC1068D5C0DA}"/>
              </a:ext>
            </a:extLst>
          </p:cNvPr>
          <p:cNvGrpSpPr/>
          <p:nvPr/>
        </p:nvGrpSpPr>
        <p:grpSpPr>
          <a:xfrm>
            <a:off x="3630195" y="941255"/>
            <a:ext cx="265674" cy="298129"/>
            <a:chOff x="4071967" y="924527"/>
            <a:chExt cx="265682" cy="298138"/>
          </a:xfrm>
        </p:grpSpPr>
        <p:sp>
          <p:nvSpPr>
            <p:cNvPr id="17" name="Tasakylkinen kolmio 27">
              <a:extLst>
                <a:ext uri="{FF2B5EF4-FFF2-40B4-BE49-F238E27FC236}">
                  <a16:creationId xmlns:a16="http://schemas.microsoft.com/office/drawing/2014/main" id="{FBC7311C-D814-BB48-9F37-7BC15E6911D0}"/>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8" name="Tasakylkinen kolmio 27">
              <a:extLst>
                <a:ext uri="{FF2B5EF4-FFF2-40B4-BE49-F238E27FC236}">
                  <a16:creationId xmlns:a16="http://schemas.microsoft.com/office/drawing/2014/main" id="{3ECABA00-0EFD-3C4E-80FB-6D240D369974}"/>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9" name="Tasakylkinen kolmio 27">
              <a:extLst>
                <a:ext uri="{FF2B5EF4-FFF2-40B4-BE49-F238E27FC236}">
                  <a16:creationId xmlns:a16="http://schemas.microsoft.com/office/drawing/2014/main" id="{2B41229B-DD6A-3E48-8322-9B689CD2CD86}"/>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0" name="Tasakylkinen kolmio 27">
              <a:extLst>
                <a:ext uri="{FF2B5EF4-FFF2-40B4-BE49-F238E27FC236}">
                  <a16:creationId xmlns:a16="http://schemas.microsoft.com/office/drawing/2014/main" id="{68F4B097-E858-464C-BA84-4F97E243649E}"/>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21" name="Ryhmä 20">
            <a:extLst>
              <a:ext uri="{FF2B5EF4-FFF2-40B4-BE49-F238E27FC236}">
                <a16:creationId xmlns:a16="http://schemas.microsoft.com/office/drawing/2014/main" id="{2864FF0B-2515-344A-B553-34F833148A7A}"/>
              </a:ext>
            </a:extLst>
          </p:cNvPr>
          <p:cNvGrpSpPr/>
          <p:nvPr/>
        </p:nvGrpSpPr>
        <p:grpSpPr>
          <a:xfrm>
            <a:off x="6185213" y="941256"/>
            <a:ext cx="265677" cy="298132"/>
            <a:chOff x="6247131" y="924527"/>
            <a:chExt cx="265682" cy="298138"/>
          </a:xfrm>
        </p:grpSpPr>
        <p:sp>
          <p:nvSpPr>
            <p:cNvPr id="22" name="Tasakylkinen kolmio 27">
              <a:extLst>
                <a:ext uri="{FF2B5EF4-FFF2-40B4-BE49-F238E27FC236}">
                  <a16:creationId xmlns:a16="http://schemas.microsoft.com/office/drawing/2014/main" id="{E17876EB-4CEA-4D49-AB7C-4A80E3B395E4}"/>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3" name="Tasakylkinen kolmio 27">
              <a:extLst>
                <a:ext uri="{FF2B5EF4-FFF2-40B4-BE49-F238E27FC236}">
                  <a16:creationId xmlns:a16="http://schemas.microsoft.com/office/drawing/2014/main" id="{DC051F2E-4604-1748-864F-A186BC77798D}"/>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4" name="Tasakylkinen kolmio 27">
              <a:extLst>
                <a:ext uri="{FF2B5EF4-FFF2-40B4-BE49-F238E27FC236}">
                  <a16:creationId xmlns:a16="http://schemas.microsoft.com/office/drawing/2014/main" id="{E16A2119-8D4E-DD49-8FD5-0F780F5B2307}"/>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5" name="Tasakylkinen kolmio 27">
              <a:extLst>
                <a:ext uri="{FF2B5EF4-FFF2-40B4-BE49-F238E27FC236}">
                  <a16:creationId xmlns:a16="http://schemas.microsoft.com/office/drawing/2014/main" id="{1431F970-CCBF-8B4A-8B48-850BC61BF0F6}"/>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26" name="Ryhmä 25">
            <a:extLst>
              <a:ext uri="{FF2B5EF4-FFF2-40B4-BE49-F238E27FC236}">
                <a16:creationId xmlns:a16="http://schemas.microsoft.com/office/drawing/2014/main" id="{08790599-09CB-B44E-8C87-E2E1C9975CE5}"/>
              </a:ext>
            </a:extLst>
          </p:cNvPr>
          <p:cNvGrpSpPr/>
          <p:nvPr/>
        </p:nvGrpSpPr>
        <p:grpSpPr>
          <a:xfrm>
            <a:off x="7996744" y="941264"/>
            <a:ext cx="237397" cy="298122"/>
            <a:chOff x="8306840" y="924528"/>
            <a:chExt cx="237409" cy="298137"/>
          </a:xfrm>
        </p:grpSpPr>
        <p:sp>
          <p:nvSpPr>
            <p:cNvPr id="27" name="Tasakylkinen kolmio 27">
              <a:extLst>
                <a:ext uri="{FF2B5EF4-FFF2-40B4-BE49-F238E27FC236}">
                  <a16:creationId xmlns:a16="http://schemas.microsoft.com/office/drawing/2014/main" id="{29DC30B1-4002-A74D-9FC9-ED09E3818A54}"/>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8" name="Tasakylkinen kolmio 27">
              <a:extLst>
                <a:ext uri="{FF2B5EF4-FFF2-40B4-BE49-F238E27FC236}">
                  <a16:creationId xmlns:a16="http://schemas.microsoft.com/office/drawing/2014/main" id="{7E44CD6F-0A2A-5542-802D-7FFEC317FC40}"/>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9" name="Tasakylkinen kolmio 27">
              <a:extLst>
                <a:ext uri="{FF2B5EF4-FFF2-40B4-BE49-F238E27FC236}">
                  <a16:creationId xmlns:a16="http://schemas.microsoft.com/office/drawing/2014/main" id="{19D70240-B44B-2445-ABA8-B221B4CBA432}"/>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30" name="Tasakylkinen kolmio 27">
              <a:extLst>
                <a:ext uri="{FF2B5EF4-FFF2-40B4-BE49-F238E27FC236}">
                  <a16:creationId xmlns:a16="http://schemas.microsoft.com/office/drawing/2014/main" id="{9992C05C-D2F9-6B48-A6BC-7457276947C3}"/>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2" name="Dian numeron paikkamerkki 1">
            <a:extLst>
              <a:ext uri="{FF2B5EF4-FFF2-40B4-BE49-F238E27FC236}">
                <a16:creationId xmlns:a16="http://schemas.microsoft.com/office/drawing/2014/main" id="{73C2CA86-720A-4B47-8F54-4E42384D4286}"/>
              </a:ext>
            </a:extLst>
          </p:cNvPr>
          <p:cNvSpPr>
            <a:spLocks noGrp="1"/>
          </p:cNvSpPr>
          <p:nvPr>
            <p:ph type="sldNum" idx="12"/>
          </p:nvPr>
        </p:nvSpPr>
        <p:spPr/>
        <p:txBody>
          <a:bodyPr/>
          <a:lstStyle/>
          <a:p>
            <a:fld id="{00000000-1234-1234-1234-123412341234}" type="slidenum">
              <a:rPr lang="fi" smtClean="0"/>
              <a:pPr/>
              <a:t>28</a:t>
            </a:fld>
            <a:endParaRPr lang="fi"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3600"/>
              <a:buNone/>
            </a:pPr>
            <a:r>
              <a:rPr lang="fi-FI" b="0" dirty="0">
                <a:solidFill>
                  <a:schemeClr val="bg1"/>
                </a:solidFill>
                <a:latin typeface="Source Sans Pro Light" panose="020B0403030403020204" pitchFamily="34" charset="0"/>
                <a:ea typeface="Roboto"/>
                <a:cs typeface="Roboto"/>
                <a:sym typeface="Roboto"/>
              </a:rPr>
              <a:t>EHDOTUS </a:t>
            </a:r>
            <a:r>
              <a:rPr lang="fi-FI" dirty="0">
                <a:solidFill>
                  <a:schemeClr val="bg1"/>
                </a:solidFill>
                <a:latin typeface="Source Sans Pro" panose="020B0503030403020204" pitchFamily="34" charset="0"/>
                <a:ea typeface="Roboto"/>
                <a:cs typeface="Roboto"/>
                <a:sym typeface="Roboto"/>
              </a:rPr>
              <a:t>VISIOKSI</a:t>
            </a:r>
          </a:p>
        </p:txBody>
      </p:sp>
      <p:sp>
        <p:nvSpPr>
          <p:cNvPr id="2" name="Dian numeron paikkamerkki 1">
            <a:extLst>
              <a:ext uri="{FF2B5EF4-FFF2-40B4-BE49-F238E27FC236}">
                <a16:creationId xmlns:a16="http://schemas.microsoft.com/office/drawing/2014/main" id="{54041CBF-A56E-4757-8C2E-9A8A401F32F5}"/>
              </a:ext>
            </a:extLst>
          </p:cNvPr>
          <p:cNvSpPr>
            <a:spLocks noGrp="1"/>
          </p:cNvSpPr>
          <p:nvPr>
            <p:ph type="sldNum" idx="12"/>
          </p:nvPr>
        </p:nvSpPr>
        <p:spPr/>
        <p:txBody>
          <a:bodyPr/>
          <a:lstStyle/>
          <a:p>
            <a:fld id="{00000000-1234-1234-1234-123412341234}" type="slidenum">
              <a:rPr lang="fi" smtClean="0"/>
              <a:pPr/>
              <a:t>29</a:t>
            </a:fld>
            <a:endParaRPr lang="f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Otsikko 1">
            <a:extLst>
              <a:ext uri="{FF2B5EF4-FFF2-40B4-BE49-F238E27FC236}">
                <a16:creationId xmlns:a16="http://schemas.microsoft.com/office/drawing/2014/main" id="{CF41B5CD-3184-2C40-9B01-39E0FDD46046}"/>
              </a:ext>
            </a:extLst>
          </p:cNvPr>
          <p:cNvSpPr>
            <a:spLocks noGrp="1"/>
          </p:cNvSpPr>
          <p:nvPr>
            <p:ph type="title"/>
          </p:nvPr>
        </p:nvSpPr>
        <p:spPr>
          <a:xfrm>
            <a:off x="622800" y="313545"/>
            <a:ext cx="5792124" cy="572700"/>
          </a:xfrm>
        </p:spPr>
        <p:txBody>
          <a:bodyPr/>
          <a:lstStyle/>
          <a:p>
            <a:r>
              <a:rPr lang="fi-FI" sz="3200">
                <a:solidFill>
                  <a:schemeClr val="tx1"/>
                </a:solidFill>
              </a:rPr>
              <a:t>Sisältö</a:t>
            </a:r>
          </a:p>
        </p:txBody>
      </p:sp>
      <p:sp>
        <p:nvSpPr>
          <p:cNvPr id="72" name="Google Shape;72;p16"/>
          <p:cNvSpPr txBox="1">
            <a:spLocks noGrp="1"/>
          </p:cNvSpPr>
          <p:nvPr>
            <p:ph type="body" idx="1"/>
          </p:nvPr>
        </p:nvSpPr>
        <p:spPr>
          <a:xfrm>
            <a:off x="2845332" y="477328"/>
            <a:ext cx="5675868" cy="4666172"/>
          </a:xfrm>
          <a:prstGeom prst="rect">
            <a:avLst/>
          </a:prstGeom>
          <a:noFill/>
          <a:ln>
            <a:noFill/>
          </a:ln>
        </p:spPr>
        <p:txBody>
          <a:bodyPr spcFirstLastPara="1" wrap="square" lIns="91425" tIns="91425" rIns="91425" bIns="91425" numCol="1" anchor="ctr" anchorCtr="0">
            <a:noAutofit/>
          </a:bodyPr>
          <a:lstStyle/>
          <a:p>
            <a:pPr marL="457200" lvl="0" indent="-311150" algn="l" rtl="0">
              <a:lnSpc>
                <a:spcPct val="100000"/>
              </a:lnSpc>
              <a:spcBef>
                <a:spcPts val="0"/>
              </a:spcBef>
              <a:spcAft>
                <a:spcPts val="0"/>
              </a:spcAft>
              <a:buSzPct val="100000"/>
            </a:pPr>
            <a:r>
              <a:rPr lang="fi" sz="2000" b="1" dirty="0">
                <a:highlight>
                  <a:srgbClr val="FFFFFF"/>
                </a:highlight>
                <a:latin typeface="Source Sans Pro" panose="020B0503030403020204" pitchFamily="34" charset="0"/>
                <a:ea typeface="Roboto"/>
                <a:cs typeface="Roboto"/>
                <a:sym typeface="Roboto"/>
              </a:rPr>
              <a:t>Johdattelu tulevaisuustarkasteluun</a:t>
            </a:r>
            <a:endParaRPr sz="2000" b="1" dirty="0">
              <a:highlight>
                <a:srgbClr val="FFFFFF"/>
              </a:highlight>
              <a:latin typeface="Source Sans Pro" panose="020B0503030403020204" pitchFamily="34" charset="0"/>
              <a:ea typeface="Roboto"/>
              <a:cs typeface="Roboto"/>
              <a:sym typeface="Roboto"/>
            </a:endParaRPr>
          </a:p>
          <a:p>
            <a:pPr marL="914400" lvl="1" indent="-311150" algn="l" rtl="0">
              <a:lnSpc>
                <a:spcPct val="115000"/>
              </a:lnSpc>
              <a:spcBef>
                <a:spcPts val="0"/>
              </a:spcBef>
              <a:spcAft>
                <a:spcPts val="0"/>
              </a:spcAft>
              <a:buClr>
                <a:srgbClr val="212529"/>
              </a:buClr>
              <a:buSzPts val="1300"/>
              <a:buFont typeface="Roboto"/>
              <a:buChar char="○"/>
            </a:pPr>
            <a:r>
              <a:rPr lang="fi" sz="1200" dirty="0">
                <a:solidFill>
                  <a:schemeClr val="tx1"/>
                </a:solidFill>
                <a:highlight>
                  <a:srgbClr val="FFFFFF"/>
                </a:highlight>
                <a:latin typeface="Source Sans Pro" panose="020B0503030403020204" pitchFamily="34" charset="0"/>
                <a:ea typeface="Roboto"/>
                <a:cs typeface="Roboto"/>
                <a:sym typeface="Roboto"/>
              </a:rPr>
              <a:t>Skenaariotyön tausta, tarve ja prosessi... 5</a:t>
            </a:r>
            <a:endParaRPr sz="1200" dirty="0">
              <a:solidFill>
                <a:schemeClr val="tx1"/>
              </a:solidFill>
              <a:highlight>
                <a:srgbClr val="FFFFFF"/>
              </a:highlight>
              <a:latin typeface="Source Sans Pro" panose="020B0503030403020204" pitchFamily="34" charset="0"/>
              <a:ea typeface="Roboto"/>
              <a:cs typeface="Roboto"/>
              <a:sym typeface="Roboto"/>
            </a:endParaRPr>
          </a:p>
          <a:p>
            <a:pPr marL="914400" lvl="1" indent="-311150" algn="l" rtl="0">
              <a:lnSpc>
                <a:spcPct val="115000"/>
              </a:lnSpc>
              <a:spcBef>
                <a:spcPts val="0"/>
              </a:spcBef>
              <a:spcAft>
                <a:spcPts val="0"/>
              </a:spcAft>
              <a:buClr>
                <a:srgbClr val="212529"/>
              </a:buClr>
              <a:buSzPts val="1300"/>
              <a:buFont typeface="Roboto"/>
              <a:buChar char="○"/>
            </a:pPr>
            <a:r>
              <a:rPr lang="fi" sz="1200" dirty="0">
                <a:solidFill>
                  <a:schemeClr val="tx1"/>
                </a:solidFill>
                <a:highlight>
                  <a:srgbClr val="FFFFFF"/>
                </a:highlight>
                <a:latin typeface="Source Sans Pro" panose="020B0503030403020204" pitchFamily="34" charset="0"/>
                <a:ea typeface="Roboto"/>
                <a:cs typeface="Roboto"/>
                <a:sym typeface="Roboto"/>
              </a:rPr>
              <a:t>Toimintaympäristön tilannekuva... 6</a:t>
            </a:r>
            <a:endParaRPr sz="1200" dirty="0">
              <a:solidFill>
                <a:schemeClr val="tx1"/>
              </a:solidFill>
              <a:highlight>
                <a:srgbClr val="FFFFFF"/>
              </a:highlight>
              <a:latin typeface="Source Sans Pro" panose="020B0503030403020204" pitchFamily="34" charset="0"/>
              <a:ea typeface="Roboto"/>
              <a:cs typeface="Roboto"/>
              <a:sym typeface="Roboto"/>
            </a:endParaRPr>
          </a:p>
          <a:p>
            <a:pPr marL="457200" lvl="0" indent="-311150" algn="l" rtl="0">
              <a:lnSpc>
                <a:spcPct val="100000"/>
              </a:lnSpc>
              <a:spcBef>
                <a:spcPts val="300"/>
              </a:spcBef>
              <a:spcAft>
                <a:spcPts val="0"/>
              </a:spcAft>
              <a:buSzPct val="100000"/>
            </a:pPr>
            <a:r>
              <a:rPr lang="fi" sz="2000" b="1" dirty="0">
                <a:highlight>
                  <a:srgbClr val="FFFFFF"/>
                </a:highlight>
                <a:latin typeface="Source Sans Pro" panose="020B0503030403020204" pitchFamily="34" charset="0"/>
                <a:ea typeface="Roboto"/>
                <a:cs typeface="Roboto"/>
                <a:sym typeface="Roboto"/>
              </a:rPr>
              <a:t>Skenaariot</a:t>
            </a:r>
            <a:endParaRPr sz="2000" b="1" dirty="0">
              <a:highlight>
                <a:srgbClr val="FFFFFF"/>
              </a:highlight>
              <a:latin typeface="Source Sans Pro" panose="020B0503030403020204" pitchFamily="34" charset="0"/>
              <a:ea typeface="Roboto"/>
              <a:cs typeface="Roboto"/>
              <a:sym typeface="Roboto"/>
            </a:endParaRPr>
          </a:p>
          <a:p>
            <a:pPr marL="914400" lvl="1" indent="-311150" algn="l" rtl="0">
              <a:lnSpc>
                <a:spcPct val="100000"/>
              </a:lnSpc>
              <a:spcBef>
                <a:spcPts val="0"/>
              </a:spcBef>
              <a:spcAft>
                <a:spcPts val="0"/>
              </a:spcAft>
              <a:buClr>
                <a:srgbClr val="212529"/>
              </a:buClr>
              <a:buSzPts val="1300"/>
              <a:buFont typeface="Roboto"/>
              <a:buChar char="○"/>
            </a:pPr>
            <a:r>
              <a:rPr lang="fi" sz="1200" dirty="0">
                <a:solidFill>
                  <a:schemeClr val="tx1"/>
                </a:solidFill>
                <a:highlight>
                  <a:srgbClr val="FFFFFF"/>
                </a:highlight>
                <a:latin typeface="Source Sans Pro" panose="020B0503030403020204" pitchFamily="34" charset="0"/>
                <a:ea typeface="Roboto"/>
                <a:cs typeface="Roboto"/>
                <a:sym typeface="Roboto"/>
              </a:rPr>
              <a:t>Yhteenveto — Etelä-Karjalan tulevaisuuskuvat 2040... 9</a:t>
            </a:r>
            <a:endParaRPr sz="1200" dirty="0">
              <a:solidFill>
                <a:schemeClr val="tx1"/>
              </a:solidFill>
              <a:highlight>
                <a:srgbClr val="FFFFFF"/>
              </a:highlight>
              <a:latin typeface="Source Sans Pro" panose="020B0503030403020204" pitchFamily="34" charset="0"/>
              <a:ea typeface="Roboto"/>
              <a:cs typeface="Roboto"/>
              <a:sym typeface="Roboto"/>
            </a:endParaRPr>
          </a:p>
          <a:p>
            <a:pPr marL="914400" lvl="1" indent="-311150" algn="l" rtl="0">
              <a:lnSpc>
                <a:spcPct val="115000"/>
              </a:lnSpc>
              <a:spcBef>
                <a:spcPts val="0"/>
              </a:spcBef>
              <a:spcAft>
                <a:spcPts val="0"/>
              </a:spcAft>
              <a:buClr>
                <a:srgbClr val="212529"/>
              </a:buClr>
              <a:buSzPts val="1300"/>
              <a:buFont typeface="Roboto"/>
              <a:buChar char="○"/>
            </a:pPr>
            <a:r>
              <a:rPr lang="fi-FI" sz="1200" b="1" dirty="0">
                <a:solidFill>
                  <a:schemeClr val="tx1"/>
                </a:solidFill>
                <a:highlight>
                  <a:srgbClr val="FFFFFF"/>
                </a:highlight>
                <a:latin typeface="Source Sans Pro" panose="020B0503030403020204" pitchFamily="34" charset="0"/>
                <a:ea typeface="Roboto"/>
                <a:cs typeface="Roboto"/>
                <a:sym typeface="Roboto"/>
              </a:rPr>
              <a:t>Kurjimus… 12</a:t>
            </a:r>
            <a:endParaRPr sz="1200" b="1" dirty="0">
              <a:solidFill>
                <a:schemeClr val="tx1"/>
              </a:solidFill>
              <a:highlight>
                <a:srgbClr val="FFFFFF"/>
              </a:highlight>
              <a:latin typeface="Source Sans Pro" panose="020B0503030403020204" pitchFamily="34" charset="0"/>
              <a:ea typeface="Roboto"/>
              <a:cs typeface="Roboto"/>
              <a:sym typeface="Roboto"/>
            </a:endParaRPr>
          </a:p>
          <a:p>
            <a:pPr marL="914400" lvl="1" indent="-311150" algn="l" rtl="0">
              <a:lnSpc>
                <a:spcPct val="115000"/>
              </a:lnSpc>
              <a:spcBef>
                <a:spcPts val="0"/>
              </a:spcBef>
              <a:spcAft>
                <a:spcPts val="0"/>
              </a:spcAft>
              <a:buClr>
                <a:srgbClr val="212529"/>
              </a:buClr>
              <a:buSzPts val="1300"/>
              <a:buFont typeface="Roboto"/>
              <a:buChar char="○"/>
            </a:pPr>
            <a:r>
              <a:rPr lang="fi" sz="1200" b="1" dirty="0">
                <a:solidFill>
                  <a:schemeClr val="tx1"/>
                </a:solidFill>
                <a:highlight>
                  <a:srgbClr val="FFFFFF"/>
                </a:highlight>
                <a:latin typeface="Source Sans Pro" panose="020B0503030403020204" pitchFamily="34" charset="0"/>
                <a:ea typeface="Roboto"/>
                <a:cs typeface="Roboto"/>
                <a:sym typeface="Roboto"/>
              </a:rPr>
              <a:t>Käperrys... 16</a:t>
            </a:r>
            <a:endParaRPr sz="1200" b="1" dirty="0">
              <a:solidFill>
                <a:schemeClr val="tx1"/>
              </a:solidFill>
              <a:highlight>
                <a:srgbClr val="FFFFFF"/>
              </a:highlight>
              <a:latin typeface="Source Sans Pro" panose="020B0503030403020204" pitchFamily="34" charset="0"/>
              <a:ea typeface="Roboto"/>
              <a:cs typeface="Roboto"/>
              <a:sym typeface="Roboto"/>
            </a:endParaRPr>
          </a:p>
          <a:p>
            <a:pPr marL="914400" lvl="1" indent="-311150" algn="l" rtl="0">
              <a:lnSpc>
                <a:spcPct val="115000"/>
              </a:lnSpc>
              <a:spcBef>
                <a:spcPts val="0"/>
              </a:spcBef>
              <a:spcAft>
                <a:spcPts val="0"/>
              </a:spcAft>
              <a:buClr>
                <a:srgbClr val="212529"/>
              </a:buClr>
              <a:buSzPts val="1300"/>
              <a:buFont typeface="Roboto"/>
              <a:buChar char="○"/>
            </a:pPr>
            <a:r>
              <a:rPr lang="fi" sz="1200" b="1" dirty="0">
                <a:solidFill>
                  <a:schemeClr val="tx1"/>
                </a:solidFill>
                <a:highlight>
                  <a:srgbClr val="FFFFFF"/>
                </a:highlight>
                <a:latin typeface="Source Sans Pro" panose="020B0503030403020204" pitchFamily="34" charset="0"/>
                <a:ea typeface="Roboto"/>
                <a:cs typeface="Roboto"/>
                <a:sym typeface="Roboto"/>
              </a:rPr>
              <a:t>Kohennus... 20</a:t>
            </a:r>
            <a:endParaRPr sz="1200" b="1" dirty="0">
              <a:solidFill>
                <a:schemeClr val="tx1"/>
              </a:solidFill>
              <a:highlight>
                <a:srgbClr val="FFFFFF"/>
              </a:highlight>
              <a:latin typeface="Source Sans Pro" panose="020B0503030403020204" pitchFamily="34" charset="0"/>
              <a:ea typeface="Roboto"/>
              <a:cs typeface="Roboto"/>
              <a:sym typeface="Roboto"/>
            </a:endParaRPr>
          </a:p>
          <a:p>
            <a:pPr marL="914400" lvl="1" indent="-311150" algn="l" rtl="0">
              <a:lnSpc>
                <a:spcPct val="115000"/>
              </a:lnSpc>
              <a:spcBef>
                <a:spcPts val="0"/>
              </a:spcBef>
              <a:spcAft>
                <a:spcPts val="0"/>
              </a:spcAft>
              <a:buClr>
                <a:srgbClr val="212529"/>
              </a:buClr>
              <a:buSzPts val="1300"/>
              <a:buFont typeface="Roboto"/>
              <a:buChar char="○"/>
            </a:pPr>
            <a:r>
              <a:rPr lang="fi" sz="1200" b="1" dirty="0">
                <a:solidFill>
                  <a:schemeClr val="tx1"/>
                </a:solidFill>
                <a:highlight>
                  <a:srgbClr val="FFFFFF"/>
                </a:highlight>
                <a:latin typeface="Source Sans Pro" panose="020B0503030403020204" pitchFamily="34" charset="0"/>
                <a:ea typeface="Roboto"/>
                <a:cs typeface="Roboto"/>
                <a:sym typeface="Roboto"/>
              </a:rPr>
              <a:t>Karsta... 24</a:t>
            </a:r>
            <a:endParaRPr sz="1200" b="1" dirty="0">
              <a:solidFill>
                <a:schemeClr val="tx1"/>
              </a:solidFill>
              <a:highlight>
                <a:srgbClr val="FFFFFF"/>
              </a:highlight>
              <a:latin typeface="Source Sans Pro" panose="020B0503030403020204" pitchFamily="34" charset="0"/>
              <a:ea typeface="Roboto"/>
              <a:cs typeface="Roboto"/>
              <a:sym typeface="Roboto"/>
            </a:endParaRPr>
          </a:p>
          <a:p>
            <a:pPr marL="914400" lvl="1" indent="-311150" algn="l" rtl="0">
              <a:lnSpc>
                <a:spcPct val="115000"/>
              </a:lnSpc>
              <a:spcBef>
                <a:spcPts val="0"/>
              </a:spcBef>
              <a:spcAft>
                <a:spcPts val="0"/>
              </a:spcAft>
              <a:buClr>
                <a:srgbClr val="212529"/>
              </a:buClr>
              <a:buSzPts val="1300"/>
              <a:buFont typeface="Roboto"/>
              <a:buChar char="○"/>
            </a:pPr>
            <a:r>
              <a:rPr lang="fi" sz="1200" dirty="0">
                <a:solidFill>
                  <a:schemeClr val="tx1"/>
                </a:solidFill>
                <a:highlight>
                  <a:srgbClr val="FFFFFF"/>
                </a:highlight>
                <a:latin typeface="Source Sans Pro" panose="020B0503030403020204" pitchFamily="34" charset="0"/>
                <a:ea typeface="Roboto"/>
                <a:cs typeface="Roboto"/>
                <a:sym typeface="Roboto"/>
              </a:rPr>
              <a:t>Yhteenveto varautumissuunnitelmista... 28</a:t>
            </a:r>
            <a:endParaRPr lang="fi-FI" sz="1200" dirty="0">
              <a:solidFill>
                <a:schemeClr val="tx1"/>
              </a:solidFill>
            </a:endParaRPr>
          </a:p>
          <a:p>
            <a:pPr lvl="0" indent="-311150">
              <a:lnSpc>
                <a:spcPct val="100000"/>
              </a:lnSpc>
              <a:spcBef>
                <a:spcPts val="600"/>
              </a:spcBef>
              <a:spcAft>
                <a:spcPts val="300"/>
              </a:spcAft>
              <a:buSzPct val="100000"/>
            </a:pPr>
            <a:r>
              <a:rPr lang="fi-FI" sz="2000" b="1" dirty="0">
                <a:highlight>
                  <a:srgbClr val="FFFFFF"/>
                </a:highlight>
                <a:ea typeface="Roboto"/>
                <a:cs typeface="Roboto"/>
                <a:sym typeface="Roboto"/>
              </a:rPr>
              <a:t>Ehdotus visioksi… 30</a:t>
            </a:r>
          </a:p>
          <a:p>
            <a:pPr lvl="0" indent="-311150">
              <a:lnSpc>
                <a:spcPct val="90000"/>
              </a:lnSpc>
              <a:buSzPct val="100000"/>
            </a:pPr>
            <a:r>
              <a:rPr lang="fi-FI" sz="2000" b="1" dirty="0">
                <a:highlight>
                  <a:srgbClr val="FFFFFF"/>
                </a:highlight>
                <a:ea typeface="Roboto"/>
                <a:cs typeface="Roboto"/>
                <a:sym typeface="Roboto"/>
              </a:rPr>
              <a:t>Skenaariosta riippumattomat toimenpiteet</a:t>
            </a:r>
          </a:p>
          <a:p>
            <a:pPr lvl="1" indent="-311150">
              <a:lnSpc>
                <a:spcPct val="114000"/>
              </a:lnSpc>
              <a:spcBef>
                <a:spcPts val="0"/>
              </a:spcBef>
              <a:buSzPct val="100000"/>
            </a:pPr>
            <a:r>
              <a:rPr lang="fi-FI" sz="1200" dirty="0">
                <a:highlight>
                  <a:srgbClr val="FFFFFF"/>
                </a:highlight>
                <a:latin typeface="Source Sans Pro" panose="020B0503030403020204" pitchFamily="34" charset="0"/>
                <a:ea typeface="Roboto"/>
                <a:cs typeface="Roboto"/>
                <a:sym typeface="Roboto"/>
              </a:rPr>
              <a:t>Elinvoimaa ja kilpailukykyä… 33</a:t>
            </a:r>
          </a:p>
          <a:p>
            <a:pPr lvl="1" indent="-311150">
              <a:lnSpc>
                <a:spcPct val="114000"/>
              </a:lnSpc>
              <a:spcBef>
                <a:spcPts val="0"/>
              </a:spcBef>
              <a:buSzPct val="100000"/>
            </a:pPr>
            <a:r>
              <a:rPr lang="fi-FI" sz="1200" dirty="0">
                <a:highlight>
                  <a:srgbClr val="FFFFFF"/>
                </a:highlight>
                <a:latin typeface="Source Sans Pro" panose="020B0503030403020204" pitchFamily="34" charset="0"/>
                <a:ea typeface="Roboto"/>
                <a:cs typeface="Roboto"/>
                <a:sym typeface="Roboto"/>
              </a:rPr>
              <a:t>Pito- ja vetovoimaa… 39</a:t>
            </a:r>
          </a:p>
          <a:p>
            <a:pPr lvl="0" indent="0">
              <a:lnSpc>
                <a:spcPct val="90000"/>
              </a:lnSpc>
              <a:spcBef>
                <a:spcPts val="1200"/>
              </a:spcBef>
              <a:spcAft>
                <a:spcPts val="600"/>
              </a:spcAft>
              <a:buNone/>
            </a:pPr>
            <a:r>
              <a:rPr lang="fi-FI" sz="1200" dirty="0">
                <a:highlight>
                  <a:srgbClr val="FFFFFF"/>
                </a:highlight>
                <a:ea typeface="Roboto"/>
                <a:cs typeface="Roboto"/>
                <a:sym typeface="Roboto"/>
              </a:rPr>
              <a:t>LIITTEET</a:t>
            </a:r>
          </a:p>
          <a:p>
            <a:pPr lvl="0" indent="0">
              <a:lnSpc>
                <a:spcPct val="90000"/>
              </a:lnSpc>
              <a:buSzPts val="1300"/>
              <a:buNone/>
            </a:pPr>
            <a:r>
              <a:rPr lang="fi-FI" sz="1200" dirty="0">
                <a:highlight>
                  <a:srgbClr val="FFFFFF"/>
                </a:highlight>
                <a:ea typeface="Roboto"/>
                <a:cs typeface="Roboto"/>
                <a:sym typeface="Roboto"/>
              </a:rPr>
              <a:t>Skenaariotyön eteneminen… 45</a:t>
            </a:r>
          </a:p>
          <a:p>
            <a:pPr lvl="0" indent="0">
              <a:lnSpc>
                <a:spcPct val="90000"/>
              </a:lnSpc>
              <a:buSzPts val="1300"/>
              <a:buNone/>
            </a:pPr>
            <a:r>
              <a:rPr lang="fi-FI" sz="1200" dirty="0">
                <a:highlight>
                  <a:srgbClr val="FFFFFF"/>
                </a:highlight>
                <a:ea typeface="Roboto"/>
                <a:cs typeface="Roboto"/>
                <a:sym typeface="Roboto"/>
              </a:rPr>
              <a:t>Skenaariotyön menetelmät… 46</a:t>
            </a:r>
            <a:endParaRPr lang="fi-FI"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965263" y="350982"/>
            <a:ext cx="6773462" cy="21141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800"/>
              </a:spcAft>
              <a:buSzPts val="2800"/>
              <a:buNone/>
            </a:pPr>
            <a:r>
              <a:rPr lang="fi" sz="1200" dirty="0">
                <a:solidFill>
                  <a:srgbClr val="000000"/>
                </a:solidFill>
                <a:latin typeface="Source Sans Pro" panose="020B0503030403020204" pitchFamily="34" charset="0"/>
                <a:ea typeface="Roboto"/>
                <a:cs typeface="Roboto"/>
                <a:sym typeface="Roboto"/>
              </a:rPr>
              <a:t>Skenaariotyön ehdotus Etelä-Karjalan visioksi 2040</a:t>
            </a:r>
            <a:endParaRPr sz="1200" dirty="0">
              <a:solidFill>
                <a:srgbClr val="000000"/>
              </a:solidFill>
              <a:latin typeface="Source Sans Pro" panose="020B0503030403020204" pitchFamily="34" charset="0"/>
              <a:ea typeface="Roboto"/>
              <a:cs typeface="Roboto"/>
              <a:sym typeface="Roboto"/>
            </a:endParaRPr>
          </a:p>
          <a:p>
            <a:pPr marL="0" lvl="0" indent="0" algn="l" rtl="0">
              <a:lnSpc>
                <a:spcPct val="85000"/>
              </a:lnSpc>
              <a:spcBef>
                <a:spcPts val="0"/>
              </a:spcBef>
              <a:spcAft>
                <a:spcPts val="0"/>
              </a:spcAft>
              <a:buSzPts val="2800"/>
              <a:buNone/>
            </a:pPr>
            <a:r>
              <a:rPr lang="fi" sz="5200" b="0" dirty="0">
                <a:solidFill>
                  <a:srgbClr val="000000"/>
                </a:solidFill>
                <a:latin typeface="Source Sans Pro Light" panose="020B0403030403020204" pitchFamily="34" charset="0"/>
                <a:ea typeface="Roboto"/>
                <a:cs typeface="Roboto"/>
                <a:sym typeface="Roboto"/>
              </a:rPr>
              <a:t>UUSINAJATTELIJOIDEN</a:t>
            </a:r>
            <a:r>
              <a:rPr lang="fi" sz="5200" dirty="0">
                <a:solidFill>
                  <a:srgbClr val="000000"/>
                </a:solidFill>
                <a:latin typeface="Source Sans Pro" panose="020B0503030403020204" pitchFamily="34" charset="0"/>
                <a:ea typeface="Roboto"/>
                <a:cs typeface="Roboto"/>
                <a:sym typeface="Roboto"/>
              </a:rPr>
              <a:t> KESTÄVÄ ONNELA.</a:t>
            </a:r>
            <a:endParaRPr dirty="0">
              <a:solidFill>
                <a:srgbClr val="000000"/>
              </a:solidFill>
              <a:latin typeface="Source Sans Pro" panose="020B0503030403020204" pitchFamily="34" charset="0"/>
              <a:ea typeface="Roboto"/>
              <a:cs typeface="Roboto"/>
              <a:sym typeface="Roboto"/>
            </a:endParaRPr>
          </a:p>
        </p:txBody>
      </p:sp>
      <p:sp>
        <p:nvSpPr>
          <p:cNvPr id="286" name="Google Shape;286;p38"/>
          <p:cNvSpPr txBox="1">
            <a:spLocks noGrp="1"/>
          </p:cNvSpPr>
          <p:nvPr>
            <p:ph type="body" idx="1"/>
          </p:nvPr>
        </p:nvSpPr>
        <p:spPr>
          <a:xfrm>
            <a:off x="965263" y="2238308"/>
            <a:ext cx="5974081" cy="968701"/>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600"/>
              </a:spcAft>
              <a:buSzPts val="1800"/>
              <a:buNone/>
            </a:pPr>
            <a:r>
              <a:rPr lang="fi" sz="2000" b="1" dirty="0">
                <a:solidFill>
                  <a:srgbClr val="000000"/>
                </a:solidFill>
                <a:latin typeface="Source Sans Pro" panose="020B0503030403020204" pitchFamily="34" charset="0"/>
                <a:ea typeface="Roboto"/>
                <a:cs typeface="Roboto"/>
                <a:sym typeface="Roboto"/>
              </a:rPr>
              <a:t>Uusinajattelija on rohkea kyseenalaistaja, joka</a:t>
            </a:r>
            <a:br>
              <a:rPr lang="fi" sz="2000" b="1" dirty="0">
                <a:solidFill>
                  <a:srgbClr val="000000"/>
                </a:solidFill>
                <a:latin typeface="Source Sans Pro" panose="020B0503030403020204" pitchFamily="34" charset="0"/>
                <a:ea typeface="Roboto"/>
                <a:cs typeface="Roboto"/>
                <a:sym typeface="Roboto"/>
              </a:rPr>
            </a:br>
            <a:r>
              <a:rPr lang="fi" sz="2000" b="1" dirty="0">
                <a:solidFill>
                  <a:srgbClr val="000000"/>
                </a:solidFill>
                <a:latin typeface="Source Sans Pro" panose="020B0503030403020204" pitchFamily="34" charset="0"/>
                <a:ea typeface="Roboto"/>
                <a:cs typeface="Roboto"/>
                <a:sym typeface="Roboto"/>
              </a:rPr>
              <a:t>ei odota valmista vaan etsii ratkaisuja ja toteuttaa niitä yhdessä toisten kanssa ennakoivasti.</a:t>
            </a:r>
            <a:endParaRPr lang="fi" dirty="0">
              <a:solidFill>
                <a:srgbClr val="000000"/>
              </a:solidFill>
              <a:latin typeface="Source Sans Pro" panose="020B0503030403020204" pitchFamily="34" charset="0"/>
              <a:ea typeface="Roboto"/>
              <a:cs typeface="Roboto"/>
              <a:sym typeface="Roboto"/>
            </a:endParaRPr>
          </a:p>
        </p:txBody>
      </p:sp>
      <p:sp>
        <p:nvSpPr>
          <p:cNvPr id="4" name="Google Shape;286;p38">
            <a:extLst>
              <a:ext uri="{FF2B5EF4-FFF2-40B4-BE49-F238E27FC236}">
                <a16:creationId xmlns:a16="http://schemas.microsoft.com/office/drawing/2014/main" id="{1B08640A-0DEF-BD4F-90E4-E49E5BA7F12C}"/>
              </a:ext>
            </a:extLst>
          </p:cNvPr>
          <p:cNvSpPr txBox="1">
            <a:spLocks/>
          </p:cNvSpPr>
          <p:nvPr/>
        </p:nvSpPr>
        <p:spPr>
          <a:xfrm>
            <a:off x="965263" y="3268885"/>
            <a:ext cx="6163862" cy="1593012"/>
          </a:xfrm>
          <a:prstGeom prst="rect">
            <a:avLst/>
          </a:prstGeom>
          <a:noFill/>
          <a:ln>
            <a:noFill/>
          </a:ln>
        </p:spPr>
        <p:txBody>
          <a:bodyPr spcFirstLastPara="1" wrap="square" lIns="91425" tIns="91425" rIns="91425" bIns="91425" numCol="1" spcCol="3600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None/>
              <a:defRPr sz="1800" b="0" i="0" u="none" strike="noStrike" cap="none">
                <a:solidFill>
                  <a:schemeClr val="tx1"/>
                </a:solidFill>
                <a:latin typeface="Source Sans Pro" panose="020B0503030403020204" pitchFamily="34" charset="0"/>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spcAft>
                <a:spcPts val="600"/>
              </a:spcAft>
            </a:pPr>
            <a:r>
              <a:rPr lang="fi-FI" sz="1200" dirty="0">
                <a:solidFill>
                  <a:srgbClr val="000000"/>
                </a:solidFill>
                <a:ea typeface="Roboto"/>
                <a:cs typeface="Roboto"/>
                <a:sym typeface="Roboto"/>
              </a:rPr>
              <a:t>Kestävä elämäntapa kattaa sosiaalisen, kulttuurisen, ekologisen ja taloudellisen kestävyyden. Vihreä edelläkävijyys näkyy läpileikkaavasti ihmisten arjessa kodeista työpaikoille.</a:t>
            </a:r>
          </a:p>
          <a:p>
            <a:pPr marL="0" lvl="0" indent="0">
              <a:spcAft>
                <a:spcPts val="600"/>
              </a:spcAft>
            </a:pPr>
            <a:r>
              <a:rPr lang="fi-FI" sz="1200" dirty="0">
                <a:solidFill>
                  <a:srgbClr val="000000"/>
                </a:solidFill>
                <a:ea typeface="Roboto"/>
                <a:cs typeface="Roboto"/>
                <a:sym typeface="Roboto"/>
              </a:rPr>
              <a:t>Onnelassa on innostavaa sekä turvallista asua ja toteuttaa itseään. Viihtyisät ja toimivat elinympäristöt sekä arjen sujuvuus on keskeinen lähtökohta toiminnan suunnittelemiselle ja kehittämiselle.</a:t>
            </a:r>
          </a:p>
        </p:txBody>
      </p:sp>
      <p:sp>
        <p:nvSpPr>
          <p:cNvPr id="5" name="Tasakylkinen kolmio 27">
            <a:extLst>
              <a:ext uri="{FF2B5EF4-FFF2-40B4-BE49-F238E27FC236}">
                <a16:creationId xmlns:a16="http://schemas.microsoft.com/office/drawing/2014/main" id="{A3AE7D54-E244-604B-82E0-946B75267F69}"/>
              </a:ext>
            </a:extLst>
          </p:cNvPr>
          <p:cNvSpPr/>
          <p:nvPr/>
        </p:nvSpPr>
        <p:spPr>
          <a:xfrm rot="16200000">
            <a:off x="6628288" y="3099548"/>
            <a:ext cx="2850669" cy="1251938"/>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832425 w 1879357"/>
              <a:gd name="connsiteY0" fmla="*/ 411156 h 686701"/>
              <a:gd name="connsiteX1" fmla="*/ 0 w 1879357"/>
              <a:gd name="connsiteY1" fmla="*/ 0 h 686701"/>
              <a:gd name="connsiteX2" fmla="*/ 1879178 w 1879357"/>
              <a:gd name="connsiteY2" fmla="*/ 512621 h 686701"/>
              <a:gd name="connsiteX3" fmla="*/ 1879357 w 1879357"/>
              <a:gd name="connsiteY3" fmla="*/ 686701 h 686701"/>
              <a:gd name="connsiteX4" fmla="*/ 832425 w 1879357"/>
              <a:gd name="connsiteY4" fmla="*/ 411156 h 686701"/>
              <a:gd name="connsiteX0" fmla="*/ 2409 w 1049341"/>
              <a:gd name="connsiteY0" fmla="*/ 184214 h 459759"/>
              <a:gd name="connsiteX1" fmla="*/ 0 w 1049341"/>
              <a:gd name="connsiteY1" fmla="*/ 0 h 459759"/>
              <a:gd name="connsiteX2" fmla="*/ 1049162 w 1049341"/>
              <a:gd name="connsiteY2" fmla="*/ 285679 h 459759"/>
              <a:gd name="connsiteX3" fmla="*/ 1049341 w 1049341"/>
              <a:gd name="connsiteY3" fmla="*/ 459759 h 459759"/>
              <a:gd name="connsiteX4" fmla="*/ 2409 w 1049341"/>
              <a:gd name="connsiteY4" fmla="*/ 184214 h 459759"/>
              <a:gd name="connsiteX0" fmla="*/ 2409 w 1049341"/>
              <a:gd name="connsiteY0" fmla="*/ 184214 h 459759"/>
              <a:gd name="connsiteX1" fmla="*/ 0 w 1049341"/>
              <a:gd name="connsiteY1" fmla="*/ 0 h 459759"/>
              <a:gd name="connsiteX2" fmla="*/ 1049162 w 1049341"/>
              <a:gd name="connsiteY2" fmla="*/ 285679 h 459759"/>
              <a:gd name="connsiteX3" fmla="*/ 1049341 w 1049341"/>
              <a:gd name="connsiteY3" fmla="*/ 459759 h 459759"/>
              <a:gd name="connsiteX4" fmla="*/ 2409 w 1049341"/>
              <a:gd name="connsiteY4" fmla="*/ 184214 h 459759"/>
              <a:gd name="connsiteX0" fmla="*/ 2409 w 1049341"/>
              <a:gd name="connsiteY0" fmla="*/ 184214 h 459759"/>
              <a:gd name="connsiteX1" fmla="*/ 0 w 1049341"/>
              <a:gd name="connsiteY1" fmla="*/ 0 h 459759"/>
              <a:gd name="connsiteX2" fmla="*/ 1049162 w 1049341"/>
              <a:gd name="connsiteY2" fmla="*/ 285679 h 459759"/>
              <a:gd name="connsiteX3" fmla="*/ 1049341 w 1049341"/>
              <a:gd name="connsiteY3" fmla="*/ 459759 h 459759"/>
              <a:gd name="connsiteX4" fmla="*/ 2409 w 1049341"/>
              <a:gd name="connsiteY4" fmla="*/ 184214 h 459759"/>
              <a:gd name="connsiteX0" fmla="*/ 133 w 1047065"/>
              <a:gd name="connsiteY0" fmla="*/ 181894 h 457439"/>
              <a:gd name="connsiteX1" fmla="*/ 5845 w 1047065"/>
              <a:gd name="connsiteY1" fmla="*/ 0 h 457439"/>
              <a:gd name="connsiteX2" fmla="*/ 1046886 w 1047065"/>
              <a:gd name="connsiteY2" fmla="*/ 283359 h 457439"/>
              <a:gd name="connsiteX3" fmla="*/ 1047065 w 1047065"/>
              <a:gd name="connsiteY3" fmla="*/ 457439 h 457439"/>
              <a:gd name="connsiteX4" fmla="*/ 133 w 1047065"/>
              <a:gd name="connsiteY4" fmla="*/ 181894 h 457439"/>
              <a:gd name="connsiteX0" fmla="*/ 459 w 1041591"/>
              <a:gd name="connsiteY0" fmla="*/ 184214 h 457439"/>
              <a:gd name="connsiteX1" fmla="*/ 371 w 1041591"/>
              <a:gd name="connsiteY1" fmla="*/ 0 h 457439"/>
              <a:gd name="connsiteX2" fmla="*/ 1041412 w 1041591"/>
              <a:gd name="connsiteY2" fmla="*/ 283359 h 457439"/>
              <a:gd name="connsiteX3" fmla="*/ 1041591 w 1041591"/>
              <a:gd name="connsiteY3" fmla="*/ 457439 h 457439"/>
              <a:gd name="connsiteX4" fmla="*/ 459 w 1041591"/>
              <a:gd name="connsiteY4" fmla="*/ 184214 h 45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591" h="457439">
                <a:moveTo>
                  <a:pt x="459" y="184214"/>
                </a:moveTo>
                <a:cubicBezTo>
                  <a:pt x="-746" y="92107"/>
                  <a:pt x="860" y="63892"/>
                  <a:pt x="371" y="0"/>
                </a:cubicBezTo>
                <a:lnTo>
                  <a:pt x="1041412" y="283359"/>
                </a:lnTo>
                <a:cubicBezTo>
                  <a:pt x="1041501" y="370399"/>
                  <a:pt x="1041501" y="370399"/>
                  <a:pt x="1041591" y="457439"/>
                </a:cubicBezTo>
                <a:lnTo>
                  <a:pt x="459" y="184214"/>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 name="Dian numeron paikkamerkki 1">
            <a:extLst>
              <a:ext uri="{FF2B5EF4-FFF2-40B4-BE49-F238E27FC236}">
                <a16:creationId xmlns:a16="http://schemas.microsoft.com/office/drawing/2014/main" id="{FA263FF2-B3A6-4249-81EB-893B31EE6693}"/>
              </a:ext>
            </a:extLst>
          </p:cNvPr>
          <p:cNvSpPr>
            <a:spLocks noGrp="1"/>
          </p:cNvSpPr>
          <p:nvPr>
            <p:ph type="sldNum" idx="12"/>
          </p:nvPr>
        </p:nvSpPr>
        <p:spPr/>
        <p:txBody>
          <a:bodyPr/>
          <a:lstStyle/>
          <a:p>
            <a:fld id="{00000000-1234-1234-1234-123412341234}" type="slidenum">
              <a:rPr lang="fi" smtClean="0"/>
              <a:pPr/>
              <a:t>30</a:t>
            </a:fld>
            <a:endParaRPr lang="fi"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3600"/>
              <a:buNone/>
            </a:pPr>
            <a:r>
              <a:rPr lang="fi-FI" dirty="0">
                <a:solidFill>
                  <a:schemeClr val="tx1"/>
                </a:solidFill>
                <a:latin typeface="Source Sans Pro" panose="020B0503030403020204" pitchFamily="34" charset="0"/>
                <a:ea typeface="Roboto"/>
                <a:cs typeface="Roboto"/>
                <a:sym typeface="Roboto"/>
              </a:rPr>
              <a:t>Skenaariosta riippumattomat toimenpiteet</a:t>
            </a:r>
          </a:p>
        </p:txBody>
      </p:sp>
      <p:sp>
        <p:nvSpPr>
          <p:cNvPr id="2" name="Dian numeron paikkamerkki 1">
            <a:extLst>
              <a:ext uri="{FF2B5EF4-FFF2-40B4-BE49-F238E27FC236}">
                <a16:creationId xmlns:a16="http://schemas.microsoft.com/office/drawing/2014/main" id="{5341FD92-BA31-4F00-8A35-A32DA52FFFF8}"/>
              </a:ext>
            </a:extLst>
          </p:cNvPr>
          <p:cNvSpPr>
            <a:spLocks noGrp="1"/>
          </p:cNvSpPr>
          <p:nvPr>
            <p:ph type="sldNum" idx="12"/>
          </p:nvPr>
        </p:nvSpPr>
        <p:spPr/>
        <p:txBody>
          <a:bodyPr/>
          <a:lstStyle/>
          <a:p>
            <a:fld id="{00000000-1234-1234-1234-123412341234}" type="slidenum">
              <a:rPr lang="fi" smtClean="0"/>
              <a:pPr/>
              <a:t>31</a:t>
            </a:fld>
            <a:endParaRPr lang="fi" dirty="0"/>
          </a:p>
        </p:txBody>
      </p:sp>
    </p:spTree>
    <p:extLst>
      <p:ext uri="{BB962C8B-B14F-4D97-AF65-F5344CB8AC3E}">
        <p14:creationId xmlns:p14="http://schemas.microsoft.com/office/powerpoint/2010/main" val="3433895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8" name="Suorakulmio 7">
            <a:extLst>
              <a:ext uri="{FF2B5EF4-FFF2-40B4-BE49-F238E27FC236}">
                <a16:creationId xmlns:a16="http://schemas.microsoft.com/office/drawing/2014/main" id="{773EDDAA-8A4C-1640-BA2C-C2E60E2F28DB}"/>
              </a:ext>
            </a:extLst>
          </p:cNvPr>
          <p:cNvSpPr/>
          <p:nvPr/>
        </p:nvSpPr>
        <p:spPr>
          <a:xfrm>
            <a:off x="4128117" y="0"/>
            <a:ext cx="5015883" cy="5143483"/>
          </a:xfrm>
          <a:custGeom>
            <a:avLst/>
            <a:gdLst>
              <a:gd name="connsiteX0" fmla="*/ 0 w 5015883"/>
              <a:gd name="connsiteY0" fmla="*/ 0 h 5143483"/>
              <a:gd name="connsiteX1" fmla="*/ 5015883 w 5015883"/>
              <a:gd name="connsiteY1" fmla="*/ 0 h 5143483"/>
              <a:gd name="connsiteX2" fmla="*/ 5015883 w 5015883"/>
              <a:gd name="connsiteY2" fmla="*/ 5143483 h 5143483"/>
              <a:gd name="connsiteX3" fmla="*/ 0 w 5015883"/>
              <a:gd name="connsiteY3" fmla="*/ 5143483 h 5143483"/>
              <a:gd name="connsiteX4" fmla="*/ 0 w 5015883"/>
              <a:gd name="connsiteY4" fmla="*/ 0 h 5143483"/>
              <a:gd name="connsiteX0" fmla="*/ 1358283 w 5015883"/>
              <a:gd name="connsiteY0" fmla="*/ 0 h 5143483"/>
              <a:gd name="connsiteX1" fmla="*/ 5015883 w 5015883"/>
              <a:gd name="connsiteY1" fmla="*/ 0 h 5143483"/>
              <a:gd name="connsiteX2" fmla="*/ 5015883 w 5015883"/>
              <a:gd name="connsiteY2" fmla="*/ 5143483 h 5143483"/>
              <a:gd name="connsiteX3" fmla="*/ 0 w 5015883"/>
              <a:gd name="connsiteY3" fmla="*/ 5143483 h 5143483"/>
              <a:gd name="connsiteX4" fmla="*/ 1358283 w 5015883"/>
              <a:gd name="connsiteY4" fmla="*/ 0 h 514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5883" h="5143483">
                <a:moveTo>
                  <a:pt x="1358283" y="0"/>
                </a:moveTo>
                <a:lnTo>
                  <a:pt x="5015883" y="0"/>
                </a:lnTo>
                <a:lnTo>
                  <a:pt x="5015883" y="5143483"/>
                </a:lnTo>
                <a:lnTo>
                  <a:pt x="0" y="5143483"/>
                </a:lnTo>
                <a:lnTo>
                  <a:pt x="1358283" y="0"/>
                </a:lnTo>
                <a:close/>
              </a:path>
            </a:pathLst>
          </a:custGeom>
          <a:solidFill>
            <a:schemeClr val="accent5"/>
          </a:solidFill>
        </p:spPr>
        <p:txBody>
          <a:bodyPr wrap="square" rtlCol="0" anchor="ctr">
            <a:spAutoFit/>
          </a:bodyPr>
          <a:lstStyle/>
          <a:p>
            <a:pPr algn="l">
              <a:spcBef>
                <a:spcPts val="1200"/>
              </a:spcBef>
              <a:spcAft>
                <a:spcPts val="600"/>
              </a:spcAft>
            </a:pPr>
            <a:endParaRPr lang="fi-FI" sz="1200" dirty="0">
              <a:highlight>
                <a:srgbClr val="FFFFFF"/>
              </a:highlight>
              <a:latin typeface="Source Sans Pro" panose="020B0503030403020204" pitchFamily="34" charset="0"/>
              <a:ea typeface="Roboto"/>
              <a:cs typeface="Roboto"/>
              <a:sym typeface="Roboto"/>
            </a:endParaRPr>
          </a:p>
        </p:txBody>
      </p:sp>
      <p:sp>
        <p:nvSpPr>
          <p:cNvPr id="2" name="Suorakulmio 1">
            <a:extLst>
              <a:ext uri="{FF2B5EF4-FFF2-40B4-BE49-F238E27FC236}">
                <a16:creationId xmlns:a16="http://schemas.microsoft.com/office/drawing/2014/main" id="{BAB847D4-0581-DF4E-AE99-2293DCC34AD0}"/>
              </a:ext>
            </a:extLst>
          </p:cNvPr>
          <p:cNvSpPr/>
          <p:nvPr/>
        </p:nvSpPr>
        <p:spPr>
          <a:xfrm>
            <a:off x="0" y="0"/>
            <a:ext cx="5007006" cy="5143483"/>
          </a:xfrm>
          <a:custGeom>
            <a:avLst/>
            <a:gdLst>
              <a:gd name="connsiteX0" fmla="*/ 0 w 5007006"/>
              <a:gd name="connsiteY0" fmla="*/ 0 h 5143483"/>
              <a:gd name="connsiteX1" fmla="*/ 5007006 w 5007006"/>
              <a:gd name="connsiteY1" fmla="*/ 0 h 5143483"/>
              <a:gd name="connsiteX2" fmla="*/ 5007006 w 5007006"/>
              <a:gd name="connsiteY2" fmla="*/ 5143483 h 5143483"/>
              <a:gd name="connsiteX3" fmla="*/ 0 w 5007006"/>
              <a:gd name="connsiteY3" fmla="*/ 5143483 h 5143483"/>
              <a:gd name="connsiteX4" fmla="*/ 0 w 5007006"/>
              <a:gd name="connsiteY4" fmla="*/ 0 h 5143483"/>
              <a:gd name="connsiteX0" fmla="*/ 0 w 5007006"/>
              <a:gd name="connsiteY0" fmla="*/ 0 h 5143483"/>
              <a:gd name="connsiteX1" fmla="*/ 5007006 w 5007006"/>
              <a:gd name="connsiteY1" fmla="*/ 0 h 5143483"/>
              <a:gd name="connsiteX2" fmla="*/ 3613212 w 5007006"/>
              <a:gd name="connsiteY2" fmla="*/ 5134605 h 5143483"/>
              <a:gd name="connsiteX3" fmla="*/ 0 w 5007006"/>
              <a:gd name="connsiteY3" fmla="*/ 5143483 h 5143483"/>
              <a:gd name="connsiteX4" fmla="*/ 0 w 5007006"/>
              <a:gd name="connsiteY4" fmla="*/ 0 h 514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006" h="5143483">
                <a:moveTo>
                  <a:pt x="0" y="0"/>
                </a:moveTo>
                <a:lnTo>
                  <a:pt x="5007006" y="0"/>
                </a:lnTo>
                <a:lnTo>
                  <a:pt x="3613212" y="5134605"/>
                </a:lnTo>
                <a:lnTo>
                  <a:pt x="0" y="5143483"/>
                </a:lnTo>
                <a:lnTo>
                  <a:pt x="0" y="0"/>
                </a:lnTo>
                <a:close/>
              </a:path>
            </a:pathLst>
          </a:custGeom>
          <a:solidFill>
            <a:schemeClr val="accent5"/>
          </a:solidFill>
        </p:spPr>
        <p:txBody>
          <a:bodyPr wrap="square" rtlCol="0" anchor="ctr">
            <a:spAutoFit/>
          </a:bodyPr>
          <a:lstStyle/>
          <a:p>
            <a:pPr algn="l">
              <a:spcBef>
                <a:spcPts val="1200"/>
              </a:spcBef>
              <a:spcAft>
                <a:spcPts val="600"/>
              </a:spcAft>
            </a:pPr>
            <a:endParaRPr lang="fi-FI" sz="1200" dirty="0">
              <a:highlight>
                <a:srgbClr val="FFFFFF"/>
              </a:highlight>
              <a:latin typeface="Source Sans Pro" panose="020B0503030403020204" pitchFamily="34" charset="0"/>
              <a:ea typeface="Roboto"/>
              <a:cs typeface="Roboto"/>
              <a:sym typeface="Roboto"/>
            </a:endParaRPr>
          </a:p>
        </p:txBody>
      </p:sp>
      <p:sp>
        <p:nvSpPr>
          <p:cNvPr id="291" name="Google Shape;291;p39"/>
          <p:cNvSpPr txBox="1">
            <a:spLocks noGrp="1"/>
          </p:cNvSpPr>
          <p:nvPr>
            <p:ph type="title"/>
          </p:nvPr>
        </p:nvSpPr>
        <p:spPr>
          <a:xfrm>
            <a:off x="814182" y="365639"/>
            <a:ext cx="3540187" cy="572700"/>
          </a:xfrm>
          <a:prstGeom prst="rect">
            <a:avLst/>
          </a:prstGeom>
          <a:noFill/>
          <a:ln>
            <a:noFill/>
          </a:ln>
        </p:spPr>
        <p:txBody>
          <a:bodyPr spcFirstLastPara="1" wrap="square" lIns="91425" tIns="91425" rIns="91425" bIns="91425" anchor="t" anchorCtr="0">
            <a:noAutofit/>
          </a:bodyPr>
          <a:lstStyle/>
          <a:p>
            <a:pPr marL="0" lvl="0" indent="0" rtl="0">
              <a:lnSpc>
                <a:spcPct val="85000"/>
              </a:lnSpc>
              <a:spcBef>
                <a:spcPts val="0"/>
              </a:spcBef>
              <a:spcAft>
                <a:spcPts val="0"/>
              </a:spcAft>
              <a:buClr>
                <a:srgbClr val="FF9900"/>
              </a:buClr>
              <a:buSzPts val="2100"/>
              <a:buFont typeface="Calibri"/>
              <a:buNone/>
            </a:pPr>
            <a:r>
              <a:rPr lang="fi" sz="3200" dirty="0">
                <a:solidFill>
                  <a:schemeClr val="tx1"/>
                </a:solidFill>
                <a:latin typeface="Source Sans Pro Light" panose="020B0403030403020204" pitchFamily="34" charset="0"/>
                <a:ea typeface="Roboto"/>
                <a:cs typeface="Roboto"/>
                <a:sym typeface="Roboto"/>
              </a:rPr>
              <a:t>ELINVOIMAA JA</a:t>
            </a:r>
            <a:br>
              <a:rPr lang="fi" sz="3200" dirty="0">
                <a:solidFill>
                  <a:schemeClr val="tx1"/>
                </a:solidFill>
                <a:latin typeface="Source Sans Pro Light" panose="020B0403030403020204" pitchFamily="34" charset="0"/>
                <a:ea typeface="Roboto"/>
                <a:cs typeface="Roboto"/>
                <a:sym typeface="Roboto"/>
              </a:rPr>
            </a:br>
            <a:r>
              <a:rPr lang="fi" sz="3200" dirty="0">
                <a:solidFill>
                  <a:schemeClr val="tx1"/>
                </a:solidFill>
                <a:latin typeface="Source Sans Pro Light" panose="020B0403030403020204" pitchFamily="34" charset="0"/>
                <a:ea typeface="Roboto"/>
                <a:cs typeface="Roboto"/>
                <a:sym typeface="Roboto"/>
              </a:rPr>
              <a:t>KILPAILUKYKYÄ</a:t>
            </a:r>
            <a:endParaRPr sz="3200" dirty="0">
              <a:solidFill>
                <a:schemeClr val="tx1"/>
              </a:solidFill>
              <a:latin typeface="Source Sans Pro Light" panose="020B0403030403020204" pitchFamily="34" charset="0"/>
              <a:ea typeface="Roboto"/>
              <a:cs typeface="Roboto"/>
              <a:sym typeface="Roboto"/>
            </a:endParaRPr>
          </a:p>
        </p:txBody>
      </p:sp>
      <p:sp>
        <p:nvSpPr>
          <p:cNvPr id="292" name="Google Shape;292;p39"/>
          <p:cNvSpPr txBox="1">
            <a:spLocks noGrp="1"/>
          </p:cNvSpPr>
          <p:nvPr>
            <p:ph type="body" idx="1"/>
          </p:nvPr>
        </p:nvSpPr>
        <p:spPr>
          <a:xfrm>
            <a:off x="370298" y="1436692"/>
            <a:ext cx="3393831" cy="37188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90000"/>
              </a:lnSpc>
              <a:spcBef>
                <a:spcPts val="0"/>
              </a:spcBef>
              <a:spcAft>
                <a:spcPts val="600"/>
              </a:spcAft>
              <a:buClr>
                <a:schemeClr val="accent1"/>
              </a:buClr>
              <a:buSzPts val="1900"/>
              <a:buFont typeface="Järjestelmäfontti"/>
              <a:buChar char="/"/>
            </a:pPr>
            <a:r>
              <a:rPr lang="fi" sz="1800" b="1" dirty="0">
                <a:latin typeface="Source Sans Pro Semibold" panose="020B0503030403020204" pitchFamily="34" charset="0"/>
                <a:ea typeface="Roboto"/>
                <a:cs typeface="Roboto"/>
                <a:sym typeface="Roboto"/>
              </a:rPr>
              <a:t>Strategisesti ja ennakoiden uudistaen</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ts val="1900"/>
              <a:buFont typeface="Järjestelmäfontti"/>
              <a:buChar char="/"/>
            </a:pPr>
            <a:r>
              <a:rPr lang="fi" sz="1800" b="1" dirty="0">
                <a:latin typeface="Source Sans Pro Semibold" panose="020B0503030403020204" pitchFamily="34" charset="0"/>
                <a:ea typeface="Roboto"/>
                <a:cs typeface="Roboto"/>
                <a:sym typeface="Roboto"/>
              </a:rPr>
              <a:t>Kokeilevasta ja rohkeasta ilmapiiristä</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ts val="1900"/>
              <a:buFont typeface="Järjestelmäfontti"/>
              <a:buChar char="/"/>
            </a:pPr>
            <a:r>
              <a:rPr lang="fi" sz="1800" b="1" dirty="0">
                <a:latin typeface="Source Sans Pro Semibold" panose="020B0503030403020204" pitchFamily="34" charset="0"/>
                <a:ea typeface="Roboto"/>
                <a:cs typeface="Roboto"/>
                <a:sym typeface="Roboto"/>
              </a:rPr>
              <a:t>Yhteistyöstä ja verkostoista</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ts val="1900"/>
              <a:buFont typeface="Järjestelmäfontti"/>
              <a:buChar char="/"/>
            </a:pPr>
            <a:r>
              <a:rPr lang="fi" sz="1800" b="1" dirty="0">
                <a:latin typeface="Source Sans Pro Semibold" panose="020B0503030403020204" pitchFamily="34" charset="0"/>
                <a:ea typeface="Roboto"/>
                <a:cs typeface="Roboto"/>
                <a:sym typeface="Roboto"/>
              </a:rPr>
              <a:t>Osaamisesta ja koulutuksesta</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ts val="1900"/>
              <a:buFont typeface="Järjestelmäfontti"/>
              <a:buChar char="/"/>
            </a:pPr>
            <a:r>
              <a:rPr lang="fi" sz="1800" b="1" dirty="0">
                <a:latin typeface="Source Sans Pro Semibold" panose="020B0503030403020204" pitchFamily="34" charset="0"/>
                <a:ea typeface="Roboto"/>
                <a:cs typeface="Roboto"/>
                <a:sym typeface="Roboto"/>
              </a:rPr>
              <a:t>Kasvavista ja innovatii­visista yrityksistä</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ts val="1900"/>
              <a:buFont typeface="Järjestelmäfontti"/>
              <a:buChar char="/"/>
            </a:pPr>
            <a:r>
              <a:rPr lang="fi" sz="1800" b="1" dirty="0">
                <a:latin typeface="Source Sans Pro Semibold" panose="020B0503030403020204" pitchFamily="34" charset="0"/>
                <a:ea typeface="Roboto"/>
                <a:cs typeface="Roboto"/>
                <a:sym typeface="Roboto"/>
              </a:rPr>
              <a:t>Vihreästä edelläkävijyydestä</a:t>
            </a:r>
            <a:endParaRPr sz="1800" b="1" dirty="0">
              <a:latin typeface="Source Sans Pro Semibold" panose="020B0503030403020204" pitchFamily="34" charset="0"/>
              <a:ea typeface="Roboto"/>
              <a:cs typeface="Roboto"/>
              <a:sym typeface="Roboto"/>
            </a:endParaRPr>
          </a:p>
        </p:txBody>
      </p:sp>
      <p:sp>
        <p:nvSpPr>
          <p:cNvPr id="293" name="Google Shape;293;p39"/>
          <p:cNvSpPr txBox="1">
            <a:spLocks noGrp="1"/>
          </p:cNvSpPr>
          <p:nvPr>
            <p:ph type="body" idx="2"/>
          </p:nvPr>
        </p:nvSpPr>
        <p:spPr>
          <a:xfrm>
            <a:off x="5655638" y="1436691"/>
            <a:ext cx="3133815" cy="37188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90000"/>
              </a:lnSpc>
              <a:spcBef>
                <a:spcPts val="0"/>
              </a:spcBef>
              <a:spcAft>
                <a:spcPts val="600"/>
              </a:spcAft>
              <a:buClr>
                <a:schemeClr val="accent1"/>
              </a:buClr>
              <a:buSzPct val="120000"/>
              <a:buFont typeface="Järjestelmäfontti"/>
              <a:buChar char="/"/>
            </a:pPr>
            <a:r>
              <a:rPr lang="fi" sz="1800" b="1" dirty="0">
                <a:latin typeface="Source Sans Pro Semibold" panose="020B0503030403020204" pitchFamily="34" charset="0"/>
                <a:ea typeface="Roboto"/>
                <a:cs typeface="Roboto"/>
                <a:sym typeface="Roboto"/>
              </a:rPr>
              <a:t>Määrätietoisella vaikuttamistyöllä</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ct val="120000"/>
              <a:buFont typeface="Järjestelmäfontti"/>
              <a:buChar char="/"/>
            </a:pPr>
            <a:r>
              <a:rPr lang="fi" sz="1800" b="1" dirty="0">
                <a:latin typeface="Source Sans Pro Semibold" panose="020B0503030403020204" pitchFamily="34" charset="0"/>
                <a:ea typeface="Roboto"/>
                <a:cs typeface="Roboto"/>
                <a:sym typeface="Roboto"/>
              </a:rPr>
              <a:t>Houkuttelevasta ja tunnetusta brändistä</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ct val="120000"/>
              <a:buFont typeface="Järjestelmäfontti"/>
              <a:buChar char="/"/>
            </a:pPr>
            <a:r>
              <a:rPr lang="fi" sz="1800" b="1" dirty="0">
                <a:latin typeface="Source Sans Pro Semibold" panose="020B0503030403020204" pitchFamily="34" charset="0"/>
                <a:ea typeface="Roboto"/>
                <a:cs typeface="Roboto"/>
                <a:sym typeface="Roboto"/>
              </a:rPr>
              <a:t>Saavutettavuudesta ja toimivasta arjesta</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ct val="120000"/>
              <a:buFont typeface="Järjestelmäfontti"/>
              <a:buChar char="/"/>
            </a:pPr>
            <a:r>
              <a:rPr lang="fi" sz="1800" b="1" dirty="0">
                <a:latin typeface="Source Sans Pro Semibold" panose="020B0503030403020204" pitchFamily="34" charset="0"/>
                <a:ea typeface="Roboto"/>
                <a:cs typeface="Roboto"/>
                <a:sym typeface="Roboto"/>
              </a:rPr>
              <a:t>Osallisuutta vahvistamalla</a:t>
            </a:r>
            <a:endParaRPr sz="1800" b="1" dirty="0">
              <a:latin typeface="Source Sans Pro Semibold" panose="020B0503030403020204" pitchFamily="34" charset="0"/>
              <a:ea typeface="Roboto"/>
              <a:cs typeface="Roboto"/>
              <a:sym typeface="Roboto"/>
            </a:endParaRPr>
          </a:p>
          <a:p>
            <a:pPr marL="457200" marR="0" lvl="0" indent="-349250" algn="l" rtl="0">
              <a:lnSpc>
                <a:spcPct val="90000"/>
              </a:lnSpc>
              <a:spcBef>
                <a:spcPts val="0"/>
              </a:spcBef>
              <a:spcAft>
                <a:spcPts val="600"/>
              </a:spcAft>
              <a:buClr>
                <a:schemeClr val="accent1"/>
              </a:buClr>
              <a:buSzPct val="120000"/>
              <a:buFont typeface="Järjestelmäfontti"/>
              <a:buChar char="/"/>
            </a:pPr>
            <a:r>
              <a:rPr lang="fi" sz="1800" b="1" dirty="0">
                <a:latin typeface="Source Sans Pro Semibold" panose="020B0503030403020204" pitchFamily="34" charset="0"/>
                <a:ea typeface="Roboto"/>
                <a:cs typeface="Roboto"/>
                <a:sym typeface="Roboto"/>
              </a:rPr>
              <a:t>Osaajien ja yritysten tarpeisiin vastaten</a:t>
            </a:r>
            <a:endParaRPr sz="1800" b="1" dirty="0">
              <a:latin typeface="Source Sans Pro Semibold" panose="020B0503030403020204" pitchFamily="34" charset="0"/>
              <a:ea typeface="Roboto"/>
              <a:cs typeface="Roboto"/>
              <a:sym typeface="Roboto"/>
            </a:endParaRPr>
          </a:p>
        </p:txBody>
      </p:sp>
      <p:sp>
        <p:nvSpPr>
          <p:cNvPr id="10" name="Google Shape;291;p39">
            <a:extLst>
              <a:ext uri="{FF2B5EF4-FFF2-40B4-BE49-F238E27FC236}">
                <a16:creationId xmlns:a16="http://schemas.microsoft.com/office/drawing/2014/main" id="{CC617CF3-289F-1848-8A95-3FB6DDDFD60A}"/>
              </a:ext>
            </a:extLst>
          </p:cNvPr>
          <p:cNvSpPr txBox="1">
            <a:spLocks/>
          </p:cNvSpPr>
          <p:nvPr/>
        </p:nvSpPr>
        <p:spPr>
          <a:xfrm>
            <a:off x="6068009" y="365639"/>
            <a:ext cx="294538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85000"/>
              </a:lnSpc>
              <a:buClr>
                <a:srgbClr val="FF9900"/>
              </a:buClr>
              <a:buSzPts val="2100"/>
              <a:buFont typeface="Calibri"/>
              <a:buNone/>
            </a:pPr>
            <a:r>
              <a:rPr lang="fi-FI" sz="3200" dirty="0">
                <a:solidFill>
                  <a:schemeClr val="tx1"/>
                </a:solidFill>
                <a:latin typeface="Source Sans Pro Light" panose="020B0403030403020204" pitchFamily="34" charset="0"/>
                <a:ea typeface="Roboto"/>
                <a:cs typeface="Roboto"/>
                <a:sym typeface="Roboto"/>
              </a:rPr>
              <a:t>PITO- JA</a:t>
            </a:r>
            <a:br>
              <a:rPr lang="fi-FI" sz="3200" dirty="0">
                <a:solidFill>
                  <a:schemeClr val="tx1"/>
                </a:solidFill>
                <a:latin typeface="Source Sans Pro Light" panose="020B0403030403020204" pitchFamily="34" charset="0"/>
                <a:ea typeface="Roboto"/>
                <a:cs typeface="Roboto"/>
                <a:sym typeface="Roboto"/>
              </a:rPr>
            </a:br>
            <a:r>
              <a:rPr lang="fi-FI" sz="3200" dirty="0">
                <a:solidFill>
                  <a:schemeClr val="tx1"/>
                </a:solidFill>
                <a:latin typeface="Source Sans Pro Light" panose="020B0403030403020204" pitchFamily="34" charset="0"/>
                <a:ea typeface="Roboto"/>
                <a:cs typeface="Roboto"/>
                <a:sym typeface="Roboto"/>
              </a:rPr>
              <a:t>VETOVOIMAA</a:t>
            </a:r>
          </a:p>
        </p:txBody>
      </p:sp>
      <p:sp>
        <p:nvSpPr>
          <p:cNvPr id="3" name="Dian numeron paikkamerkki 2">
            <a:extLst>
              <a:ext uri="{FF2B5EF4-FFF2-40B4-BE49-F238E27FC236}">
                <a16:creationId xmlns:a16="http://schemas.microsoft.com/office/drawing/2014/main" id="{823B030F-838B-4201-B7DE-6532C739D881}"/>
              </a:ext>
            </a:extLst>
          </p:cNvPr>
          <p:cNvSpPr>
            <a:spLocks noGrp="1"/>
          </p:cNvSpPr>
          <p:nvPr>
            <p:ph type="sldNum" idx="12"/>
          </p:nvPr>
        </p:nvSpPr>
        <p:spPr/>
        <p:txBody>
          <a:bodyPr/>
          <a:lstStyle/>
          <a:p>
            <a:fld id="{00000000-1234-1234-1234-123412341234}" type="slidenum">
              <a:rPr lang="fi" smtClean="0"/>
              <a:pPr/>
              <a:t>32</a:t>
            </a:fld>
            <a:endParaRPr lang="fi"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4" name="Ryhmä 3">
            <a:extLst>
              <a:ext uri="{FF2B5EF4-FFF2-40B4-BE49-F238E27FC236}">
                <a16:creationId xmlns:a16="http://schemas.microsoft.com/office/drawing/2014/main" id="{9FC7CFE2-AAB2-F347-8D89-2AE7B5F74662}"/>
              </a:ext>
            </a:extLst>
          </p:cNvPr>
          <p:cNvGrpSpPr/>
          <p:nvPr/>
        </p:nvGrpSpPr>
        <p:grpSpPr>
          <a:xfrm>
            <a:off x="322954" y="534059"/>
            <a:ext cx="8498092" cy="1398829"/>
            <a:chOff x="322954" y="534059"/>
            <a:chExt cx="8498092" cy="1398829"/>
          </a:xfrm>
        </p:grpSpPr>
        <p:sp>
          <p:nvSpPr>
            <p:cNvPr id="8" name="Suorakulmio 7">
              <a:extLst>
                <a:ext uri="{FF2B5EF4-FFF2-40B4-BE49-F238E27FC236}">
                  <a16:creationId xmlns:a16="http://schemas.microsoft.com/office/drawing/2014/main" id="{0202CBDB-F48C-AF4E-A78A-4BBE924936D4}"/>
                </a:ext>
              </a:extLst>
            </p:cNvPr>
            <p:cNvSpPr/>
            <p:nvPr/>
          </p:nvSpPr>
          <p:spPr>
            <a:xfrm>
              <a:off x="622800" y="539621"/>
              <a:ext cx="8198246" cy="1393267"/>
            </a:xfrm>
            <a:prstGeom prst="rect">
              <a:avLst/>
            </a:prstGeom>
          </p:spPr>
          <p:txBody>
            <a:bodyPr wrap="square">
              <a:spAutoFit/>
            </a:bodyPr>
            <a:lstStyle/>
            <a:p>
              <a:pPr lvl="0">
                <a:lnSpc>
                  <a:spcPct val="85000"/>
                </a:lnSpc>
                <a:spcAft>
                  <a:spcPts val="300"/>
                </a:spcAft>
                <a:buClr>
                  <a:schemeClr val="dk2"/>
                </a:buClr>
                <a:buSzPts val="2100"/>
              </a:pPr>
              <a:r>
                <a:rPr lang="fi-FI" sz="3200" dirty="0">
                  <a:latin typeface="Source Sans Pro Light" panose="020B0403030403020204" pitchFamily="34" charset="0"/>
                  <a:ea typeface="Roboto"/>
                  <a:cs typeface="Roboto"/>
                  <a:sym typeface="Roboto"/>
                </a:rPr>
                <a:t>STRATEGISESTI JA</a:t>
              </a:r>
              <a:br>
                <a:rPr lang="fi-FI" sz="3200" dirty="0">
                  <a:latin typeface="Source Sans Pro Light" panose="020B0403030403020204" pitchFamily="34" charset="0"/>
                  <a:ea typeface="Roboto"/>
                  <a:cs typeface="Roboto"/>
                  <a:sym typeface="Roboto"/>
                </a:rPr>
              </a:br>
              <a:r>
                <a:rPr lang="fi-FI" sz="3300" b="1" dirty="0">
                  <a:latin typeface="Source Sans Pro" panose="020B0503030403020204" pitchFamily="34" charset="0"/>
                  <a:ea typeface="Roboto"/>
                  <a:cs typeface="Roboto"/>
                  <a:sym typeface="Roboto"/>
                </a:rPr>
                <a:t>ENNAKOIDEN</a:t>
              </a:r>
              <a:br>
                <a:rPr lang="fi-FI" sz="3300" b="1" dirty="0">
                  <a:latin typeface="Source Sans Pro" panose="020B0503030403020204" pitchFamily="34" charset="0"/>
                  <a:ea typeface="Roboto"/>
                  <a:cs typeface="Roboto"/>
                  <a:sym typeface="Roboto"/>
                </a:rPr>
              </a:br>
              <a:r>
                <a:rPr lang="fi-FI" sz="3300" b="1" dirty="0">
                  <a:latin typeface="Source Sans Pro" panose="020B0503030403020204" pitchFamily="34" charset="0"/>
                  <a:ea typeface="Roboto"/>
                  <a:cs typeface="Roboto"/>
                  <a:sym typeface="Roboto"/>
                </a:rPr>
                <a:t>UUDISTAEN</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716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00" y="864538"/>
            <a:ext cx="4140000" cy="4074931"/>
          </a:xfrm>
          <a:prstGeom prst="rect">
            <a:avLst/>
          </a:prstGeom>
          <a:noFill/>
          <a:ln>
            <a:noFill/>
          </a:ln>
        </p:spPr>
        <p:txBody>
          <a:bodyPr spcFirstLastPara="1" wrap="square" lIns="91425" tIns="91425" rIns="91425" bIns="91425" numCol="1" anchor="b" anchorCtr="0">
            <a:noAutofit/>
          </a:bodyPr>
          <a:lstStyle/>
          <a:p>
            <a:pPr marL="0" lvl="0" indent="-270000">
              <a:lnSpc>
                <a:spcPct val="90000"/>
              </a:lnSpc>
              <a:spcBef>
                <a:spcPts val="1200"/>
              </a:spcBef>
              <a:spcAft>
                <a:spcPts val="600"/>
              </a:spcAft>
              <a:buSzPts val="800"/>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z="1700" dirty="0">
                <a:solidFill>
                  <a:srgbClr val="000000"/>
                </a:solidFill>
                <a:ea typeface="Roboto"/>
                <a:cs typeface="Roboto"/>
                <a:sym typeface="Roboto"/>
              </a:rPr>
              <a:t>Tehdään tarvittavat uudistukset, kuten kuntaliitokset, ennakoiden ja voimava­roja yhdistäen. </a:t>
            </a:r>
          </a:p>
          <a:p>
            <a:pPr marL="270000" lvl="0" indent="-270000">
              <a:lnSpc>
                <a:spcPct val="90000"/>
              </a:lnSpc>
              <a:spcAft>
                <a:spcPts val="300"/>
              </a:spcAft>
              <a:buSzPts val="1200"/>
              <a:buFont typeface="Roboto"/>
              <a:buChar char="●"/>
            </a:pPr>
            <a:r>
              <a:rPr lang="fi-FI" sz="1700" dirty="0">
                <a:solidFill>
                  <a:srgbClr val="000000"/>
                </a:solidFill>
                <a:ea typeface="Roboto"/>
                <a:cs typeface="Roboto"/>
                <a:sym typeface="Roboto"/>
              </a:rPr>
              <a:t>Arvioidaan suunnittelut päätökset ja niiden vaikutukset maakunnan tavoi­teltavan tulevaisuuden näkökulmasta.</a:t>
            </a:r>
          </a:p>
          <a:p>
            <a:pPr marL="270000" lvl="0" indent="-270000">
              <a:lnSpc>
                <a:spcPct val="90000"/>
              </a:lnSpc>
              <a:spcAft>
                <a:spcPts val="300"/>
              </a:spcAft>
              <a:buSzPts val="1200"/>
              <a:buFont typeface="Roboto"/>
              <a:buChar char="●"/>
            </a:pPr>
            <a:r>
              <a:rPr lang="fi-FI" sz="1700" dirty="0">
                <a:solidFill>
                  <a:srgbClr val="000000"/>
                </a:solidFill>
                <a:ea typeface="Roboto"/>
                <a:cs typeface="Roboto"/>
                <a:sym typeface="Roboto"/>
              </a:rPr>
              <a:t>Uudistetaan kuntahallintoa kevyeksi ja ketteräksi.</a:t>
            </a:r>
          </a:p>
          <a:p>
            <a:pPr marL="270000" lvl="0" indent="-270000">
              <a:lnSpc>
                <a:spcPct val="90000"/>
              </a:lnSpc>
              <a:spcAft>
                <a:spcPts val="300"/>
              </a:spcAft>
              <a:buSzPts val="1200"/>
              <a:buFont typeface="Roboto"/>
              <a:buChar char="●"/>
            </a:pPr>
            <a:r>
              <a:rPr lang="fi-FI" sz="1700" spc="-10" dirty="0">
                <a:solidFill>
                  <a:srgbClr val="000000"/>
                </a:solidFill>
                <a:ea typeface="Roboto"/>
                <a:cs typeface="Roboto"/>
                <a:sym typeface="Roboto"/>
              </a:rPr>
              <a:t>Varmistetaan, että hyvät käytännöt jäävät elämään: projektista prosessiksi.</a:t>
            </a:r>
          </a:p>
          <a:p>
            <a:pPr marL="270000" lvl="0" indent="-270000">
              <a:lnSpc>
                <a:spcPct val="90000"/>
              </a:lnSpc>
              <a:spcAft>
                <a:spcPts val="300"/>
              </a:spcAft>
              <a:buSzPts val="1200"/>
              <a:buFont typeface="Roboto"/>
              <a:buChar char="●"/>
            </a:pPr>
            <a:r>
              <a:rPr lang="fi-FI" sz="1700" dirty="0">
                <a:solidFill>
                  <a:srgbClr val="000000"/>
                </a:solidFill>
                <a:ea typeface="Roboto"/>
                <a:cs typeface="Roboto"/>
                <a:sym typeface="Roboto"/>
              </a:rPr>
              <a:t>Tehdään rohkeita investointeja uuteen tekniikkaan ja sen hyödyntämiseen </a:t>
            </a:r>
            <a:r>
              <a:rPr lang="fi-FI" sz="1500" dirty="0">
                <a:solidFill>
                  <a:srgbClr val="000000"/>
                </a:solidFill>
                <a:ea typeface="Roboto"/>
                <a:cs typeface="Roboto"/>
                <a:sym typeface="Roboto"/>
              </a:rPr>
              <a:t>(esim. etälääkäripalvelut)</a:t>
            </a:r>
            <a:r>
              <a:rPr lang="fi-FI" sz="1700" dirty="0">
                <a:solidFill>
                  <a:srgbClr val="000000"/>
                </a:solidFill>
                <a:ea typeface="Roboto"/>
                <a:cs typeface="Roboto"/>
                <a:sym typeface="Roboto"/>
              </a:rPr>
              <a:t>.</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3949201"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lvl="0" indent="-270000">
              <a:lnSpc>
                <a:spcPct val="90000"/>
              </a:lnSpc>
              <a:spcAft>
                <a:spcPts val="600"/>
              </a:spcAft>
              <a:buSzPts val="800"/>
              <a:buNone/>
            </a:pPr>
            <a:r>
              <a:rPr lang="fi-FI" sz="1200" b="1" dirty="0">
                <a:solidFill>
                  <a:srgbClr val="000000"/>
                </a:solidFill>
                <a:ea typeface="Roboto"/>
                <a:cs typeface="Roboto"/>
                <a:sym typeface="Roboto"/>
              </a:rPr>
              <a:t>NOPEASTI</a:t>
            </a:r>
            <a:r>
              <a:rPr lang="fi-FI" sz="1600" dirty="0">
                <a:solidFill>
                  <a:srgbClr val="000000"/>
                </a:solidFill>
                <a:ea typeface="Roboto"/>
                <a:cs typeface="Roboto"/>
                <a:sym typeface="Roboto"/>
              </a:rPr>
              <a:t> </a:t>
            </a:r>
          </a:p>
          <a:p>
            <a:pPr marL="270000" lvl="0" indent="-270000">
              <a:lnSpc>
                <a:spcPct val="90000"/>
              </a:lnSpc>
              <a:spcAft>
                <a:spcPts val="300"/>
              </a:spcAft>
              <a:buSzPts val="1200"/>
              <a:buFont typeface="Roboto"/>
              <a:buChar char="●"/>
            </a:pPr>
            <a:r>
              <a:rPr lang="fi-FI" sz="1700" dirty="0">
                <a:solidFill>
                  <a:srgbClr val="000000"/>
                </a:solidFill>
                <a:ea typeface="Roboto"/>
                <a:cs typeface="Roboto"/>
                <a:sym typeface="Roboto"/>
              </a:rPr>
              <a:t>Arvioidaan uudet avaukset </a:t>
            </a:r>
            <a:r>
              <a:rPr lang="fi-FI" sz="1500" dirty="0">
                <a:solidFill>
                  <a:srgbClr val="000000"/>
                </a:solidFill>
                <a:ea typeface="Roboto"/>
                <a:cs typeface="Roboto"/>
                <a:sym typeface="Roboto"/>
              </a:rPr>
              <a:t>(esimer­kiksi investoinnit)</a:t>
            </a:r>
            <a:r>
              <a:rPr lang="fi-FI" sz="1700" dirty="0">
                <a:solidFill>
                  <a:srgbClr val="000000"/>
                </a:solidFill>
                <a:ea typeface="Roboto"/>
                <a:cs typeface="Roboto"/>
                <a:sym typeface="Roboto"/>
              </a:rPr>
              <a:t> yhteistyön näkökulmasta: mitä voidaan tehdä muiden toimijoi­den kanssa yhteistyössä, mitä syner­giaa ja yhteisiä hyötyjä on saatavissa.</a:t>
            </a:r>
          </a:p>
          <a:p>
            <a:pPr marL="270000" lvl="0" indent="-270000">
              <a:lnSpc>
                <a:spcPct val="90000"/>
              </a:lnSpc>
              <a:spcAft>
                <a:spcPts val="300"/>
              </a:spcAft>
              <a:buSzPts val="1200"/>
              <a:buFont typeface="Roboto"/>
              <a:buChar char="●"/>
            </a:pPr>
            <a:r>
              <a:rPr lang="fi-FI" sz="1700" dirty="0">
                <a:solidFill>
                  <a:srgbClr val="000000"/>
                </a:solidFill>
                <a:ea typeface="Roboto"/>
                <a:cs typeface="Roboto"/>
                <a:sym typeface="Roboto"/>
              </a:rPr>
              <a:t>Opastetaan maakunnan toimijoita ja asukkaita uusinajat­teluun — mitä</a:t>
            </a:r>
            <a:br>
              <a:rPr lang="fi-FI" sz="1700" dirty="0">
                <a:solidFill>
                  <a:srgbClr val="000000"/>
                </a:solidFill>
                <a:ea typeface="Roboto"/>
                <a:cs typeface="Roboto"/>
                <a:sym typeface="Roboto"/>
              </a:rPr>
            </a:br>
            <a:r>
              <a:rPr lang="fi-FI" sz="1700" dirty="0">
                <a:solidFill>
                  <a:srgbClr val="000000"/>
                </a:solidFill>
                <a:ea typeface="Roboto"/>
                <a:cs typeface="Roboto"/>
                <a:sym typeface="Roboto"/>
              </a:rPr>
              <a:t>se tarkoittaa ja miten sitä voi soveltaa omassa työssään ja elämässään.</a:t>
            </a:r>
          </a:p>
          <a:p>
            <a:pPr marL="270000" lvl="0" indent="-270000">
              <a:lnSpc>
                <a:spcPct val="90000"/>
              </a:lnSpc>
              <a:spcAft>
                <a:spcPts val="300"/>
              </a:spcAft>
              <a:buSzPts val="1200"/>
              <a:buFont typeface="Roboto"/>
              <a:buChar char="●"/>
            </a:pPr>
            <a:r>
              <a:rPr lang="fi-FI" sz="1700" dirty="0">
                <a:solidFill>
                  <a:srgbClr val="000000"/>
                </a:solidFill>
                <a:ea typeface="Roboto"/>
                <a:cs typeface="Roboto"/>
                <a:sym typeface="Roboto"/>
              </a:rPr>
              <a:t>Kerätään toiminnasta palautetta ja muututaan sen mukaisesti.</a:t>
            </a:r>
          </a:p>
        </p:txBody>
      </p:sp>
      <p:sp>
        <p:nvSpPr>
          <p:cNvPr id="13" name="Google Shape;66;p15">
            <a:extLst>
              <a:ext uri="{FF2B5EF4-FFF2-40B4-BE49-F238E27FC236}">
                <a16:creationId xmlns:a16="http://schemas.microsoft.com/office/drawing/2014/main" id="{8680D7E6-B04B-8D44-A05E-11FCB116026D}"/>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ELINVOIMAA JA KILPAILUKYKYÄ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2" name="Dian numeron paikkamerkki 1">
            <a:extLst>
              <a:ext uri="{FF2B5EF4-FFF2-40B4-BE49-F238E27FC236}">
                <a16:creationId xmlns:a16="http://schemas.microsoft.com/office/drawing/2014/main" id="{2C1C25E0-BB46-4027-A2A4-CB831E3B923D}"/>
              </a:ext>
            </a:extLst>
          </p:cNvPr>
          <p:cNvSpPr>
            <a:spLocks noGrp="1"/>
          </p:cNvSpPr>
          <p:nvPr>
            <p:ph type="sldNum" idx="12"/>
          </p:nvPr>
        </p:nvSpPr>
        <p:spPr/>
        <p:txBody>
          <a:bodyPr/>
          <a:lstStyle/>
          <a:p>
            <a:fld id="{00000000-1234-1234-1234-123412341234}" type="slidenum">
              <a:rPr lang="fi" smtClean="0"/>
              <a:pPr/>
              <a:t>33</a:t>
            </a:fld>
            <a:endParaRPr lang="fi" dirty="0"/>
          </a:p>
        </p:txBody>
      </p:sp>
    </p:spTree>
    <p:extLst>
      <p:ext uri="{BB962C8B-B14F-4D97-AF65-F5344CB8AC3E}">
        <p14:creationId xmlns:p14="http://schemas.microsoft.com/office/powerpoint/2010/main" val="4151986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2" name="Ryhmä 1">
            <a:extLst>
              <a:ext uri="{FF2B5EF4-FFF2-40B4-BE49-F238E27FC236}">
                <a16:creationId xmlns:a16="http://schemas.microsoft.com/office/drawing/2014/main" id="{1E113939-4BB9-A647-94F4-C0C679314606}"/>
              </a:ext>
            </a:extLst>
          </p:cNvPr>
          <p:cNvGrpSpPr/>
          <p:nvPr/>
        </p:nvGrpSpPr>
        <p:grpSpPr>
          <a:xfrm>
            <a:off x="322954" y="534059"/>
            <a:ext cx="3718556" cy="1439801"/>
            <a:chOff x="322954" y="534059"/>
            <a:chExt cx="3718556" cy="1439801"/>
          </a:xfrm>
        </p:grpSpPr>
        <p:sp>
          <p:nvSpPr>
            <p:cNvPr id="8" name="Suorakulmio 7">
              <a:extLst>
                <a:ext uri="{FF2B5EF4-FFF2-40B4-BE49-F238E27FC236}">
                  <a16:creationId xmlns:a16="http://schemas.microsoft.com/office/drawing/2014/main" id="{0202CBDB-F48C-AF4E-A78A-4BBE924936D4}"/>
                </a:ext>
              </a:extLst>
            </p:cNvPr>
            <p:cNvSpPr/>
            <p:nvPr/>
          </p:nvSpPr>
          <p:spPr>
            <a:xfrm>
              <a:off x="622800" y="539621"/>
              <a:ext cx="3418710" cy="1434239"/>
            </a:xfrm>
            <a:prstGeom prst="rect">
              <a:avLst/>
            </a:prstGeom>
          </p:spPr>
          <p:txBody>
            <a:bodyPr wrap="square">
              <a:spAutoFit/>
            </a:bodyPr>
            <a:lstStyle/>
            <a:p>
              <a:pPr lvl="0">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KOKEILEVASTA JA </a:t>
              </a:r>
              <a:r>
                <a:rPr lang="fi-FI" sz="3200" b="1" dirty="0">
                  <a:latin typeface="Source Sans Pro" panose="020B0503030403020204" pitchFamily="34" charset="0"/>
                  <a:ea typeface="Roboto"/>
                  <a:cs typeface="Roboto"/>
                  <a:sym typeface="Roboto"/>
                </a:rPr>
                <a:t>ROHKEASTA ILMAPIIRISTÄ</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716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00" y="864538"/>
            <a:ext cx="4140000"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Kannustetaan rohkeaan kokeilukult­tuuriin. Annetaan lupa kokeilla ja kerrotaan kokeilusta avoimesti.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Edistetään avointa keskustelukult­tuuria: saa kysyä ja puhua.</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Rakennetaan innostavaa ilmapiiriä.</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Tunnistetaan edelläkävijyyden mahd­ollisuudet maakunnassa ja tartutaan niihin aktiivisesti: mitä voimme tehdä maakunnan laajuisesti ja näyttää tietä muille maakunnille ja toimijoille.</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4140000"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Kannustetaan rohkeisiin avauksiin visiosta alkaen. </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Edistetään kokeilevaa yrityskulttuuria sekä varmistetaan kokeilutoimintaan tarvittava rahoitus.</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Nostetaan hyvät käytännöt ja muutosagentit esiin. Osoitetaan, että muutos on mahdollinen.</a:t>
            </a:r>
          </a:p>
        </p:txBody>
      </p:sp>
      <p:sp>
        <p:nvSpPr>
          <p:cNvPr id="11" name="Google Shape;66;p15">
            <a:extLst>
              <a:ext uri="{FF2B5EF4-FFF2-40B4-BE49-F238E27FC236}">
                <a16:creationId xmlns:a16="http://schemas.microsoft.com/office/drawing/2014/main" id="{C8D2C0BA-8E6C-7A40-B85F-D0C65797C75F}"/>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ELINVOIMAA JA KILPAILUKYKYÄ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56462F0B-10B1-4956-82F7-14085A7E4E47}"/>
              </a:ext>
            </a:extLst>
          </p:cNvPr>
          <p:cNvSpPr>
            <a:spLocks noGrp="1"/>
          </p:cNvSpPr>
          <p:nvPr>
            <p:ph type="sldNum" idx="12"/>
          </p:nvPr>
        </p:nvSpPr>
        <p:spPr/>
        <p:txBody>
          <a:bodyPr/>
          <a:lstStyle/>
          <a:p>
            <a:fld id="{00000000-1234-1234-1234-123412341234}" type="slidenum">
              <a:rPr lang="fi" smtClean="0"/>
              <a:pPr/>
              <a:t>34</a:t>
            </a:fld>
            <a:endParaRPr lang="fi" dirty="0"/>
          </a:p>
        </p:txBody>
      </p:sp>
    </p:spTree>
    <p:extLst>
      <p:ext uri="{BB962C8B-B14F-4D97-AF65-F5344CB8AC3E}">
        <p14:creationId xmlns:p14="http://schemas.microsoft.com/office/powerpoint/2010/main" val="385727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2" name="Ryhmä 1">
            <a:extLst>
              <a:ext uri="{FF2B5EF4-FFF2-40B4-BE49-F238E27FC236}">
                <a16:creationId xmlns:a16="http://schemas.microsoft.com/office/drawing/2014/main" id="{7A4FEAB7-32AF-9C41-B858-13FD475EDEA4}"/>
              </a:ext>
            </a:extLst>
          </p:cNvPr>
          <p:cNvGrpSpPr/>
          <p:nvPr/>
        </p:nvGrpSpPr>
        <p:grpSpPr>
          <a:xfrm>
            <a:off x="5156981" y="534059"/>
            <a:ext cx="3442169" cy="996603"/>
            <a:chOff x="322954" y="534059"/>
            <a:chExt cx="3442169" cy="996603"/>
          </a:xfrm>
        </p:grpSpPr>
        <p:sp>
          <p:nvSpPr>
            <p:cNvPr id="8" name="Suorakulmio 7">
              <a:extLst>
                <a:ext uri="{FF2B5EF4-FFF2-40B4-BE49-F238E27FC236}">
                  <a16:creationId xmlns:a16="http://schemas.microsoft.com/office/drawing/2014/main" id="{0202CBDB-F48C-AF4E-A78A-4BBE924936D4}"/>
                </a:ext>
              </a:extLst>
            </p:cNvPr>
            <p:cNvSpPr/>
            <p:nvPr/>
          </p:nvSpPr>
          <p:spPr>
            <a:xfrm>
              <a:off x="622800" y="539621"/>
              <a:ext cx="3142323" cy="991041"/>
            </a:xfrm>
            <a:prstGeom prst="rect">
              <a:avLst/>
            </a:prstGeom>
          </p:spPr>
          <p:txBody>
            <a:bodyPr wrap="square">
              <a:spAutoFit/>
            </a:bodyPr>
            <a:lstStyle/>
            <a:p>
              <a:pPr lvl="0" algn="r">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YHTEISTYÖSTÄ JA </a:t>
              </a:r>
              <a:r>
                <a:rPr lang="fi-FI" sz="3200" b="1" dirty="0">
                  <a:latin typeface="Source Sans Pro" panose="020B0503030403020204" pitchFamily="34" charset="0"/>
                  <a:ea typeface="Roboto"/>
                  <a:cs typeface="Roboto"/>
                  <a:sym typeface="Roboto"/>
                </a:rPr>
                <a:t>VERKOSTOISTA</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716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864538"/>
            <a:ext cx="4140000"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Panostetaan uusiutumiseen kannustavaan yhteistyöhön.</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Vahvistetaan yhteistyötä eri toimijaryhmien kanssa siilo- ja aluerajoja ylittäen; teemoina muun muassa yrittäjyys ja sen kehittäminen sekä osallisuus.</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Valjastetaan kansainväliset verkostot laaja-alaisesti eri toimijoiden hyödyksi.</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Ylläpidetään yhdessä tekemisen kulttuuria.</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Toimitaan sillanrakentajana Venäjän kanssa tehtävässä yhteistyössä.</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4140000"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Luodaan yhteinen strategia ja tavoitteet, joihin sitoudutaan yli organisaatio- ja toimijatahojen.</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Törmäytetään ja tuetaan yhteistyötä kilpailijoidenkin kesken.</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Tehdään yhteistyötä oma-aloitteisesti eikä pakotettuja uudistuksia odottaen.</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Vahvistetaan ja kehitetään positiivisia esimerkkejä </a:t>
            </a:r>
            <a:r>
              <a:rPr lang="fi-FI" dirty="0">
                <a:solidFill>
                  <a:srgbClr val="000000"/>
                </a:solidFill>
                <a:ea typeface="Roboto"/>
                <a:cs typeface="Roboto"/>
                <a:sym typeface="Roboto"/>
              </a:rPr>
              <a:t>(esim. EKTurva-toimintamalli)</a:t>
            </a:r>
            <a:r>
              <a:rPr lang="fi-FI" sz="1600" dirty="0">
                <a:solidFill>
                  <a:srgbClr val="000000"/>
                </a:solidFill>
                <a:ea typeface="Roboto"/>
                <a:cs typeface="Roboto"/>
                <a:sym typeface="Roboto"/>
              </a:rPr>
              <a: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Vahvistetaan yritysten välistä verkosto­maista yhteistyötä </a:t>
            </a:r>
            <a:r>
              <a:rPr lang="fi-FI" dirty="0">
                <a:solidFill>
                  <a:srgbClr val="000000"/>
                </a:solidFill>
                <a:ea typeface="Roboto"/>
                <a:cs typeface="Roboto"/>
                <a:sym typeface="Roboto"/>
              </a:rPr>
              <a:t>(mm. matkailuyritykset)</a:t>
            </a:r>
            <a:r>
              <a:rPr lang="fi-FI" sz="1600" dirty="0">
                <a:solidFill>
                  <a:srgbClr val="000000"/>
                </a:solidFill>
                <a:ea typeface="Roboto"/>
                <a:cs typeface="Roboto"/>
                <a:sym typeface="Roboto"/>
              </a:rPr>
              <a: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Aktivoidaan yhteisöllisyyttä ja talkootoimintaa. </a:t>
            </a:r>
          </a:p>
        </p:txBody>
      </p:sp>
      <p:sp>
        <p:nvSpPr>
          <p:cNvPr id="11" name="Google Shape;66;p15">
            <a:extLst>
              <a:ext uri="{FF2B5EF4-FFF2-40B4-BE49-F238E27FC236}">
                <a16:creationId xmlns:a16="http://schemas.microsoft.com/office/drawing/2014/main" id="{75476E37-56D2-8E40-AAD4-F74A82BB60A6}"/>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ELINVOIMAA JA KILPAILUKYKYÄ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274A71A3-D11E-4199-B84C-41B0D7D59BE9}"/>
              </a:ext>
            </a:extLst>
          </p:cNvPr>
          <p:cNvSpPr>
            <a:spLocks noGrp="1"/>
          </p:cNvSpPr>
          <p:nvPr>
            <p:ph type="sldNum" idx="12"/>
          </p:nvPr>
        </p:nvSpPr>
        <p:spPr/>
        <p:txBody>
          <a:bodyPr/>
          <a:lstStyle/>
          <a:p>
            <a:fld id="{00000000-1234-1234-1234-123412341234}" type="slidenum">
              <a:rPr lang="fi" smtClean="0"/>
              <a:pPr/>
              <a:t>35</a:t>
            </a:fld>
            <a:endParaRPr lang="fi" dirty="0"/>
          </a:p>
        </p:txBody>
      </p:sp>
    </p:spTree>
    <p:extLst>
      <p:ext uri="{BB962C8B-B14F-4D97-AF65-F5344CB8AC3E}">
        <p14:creationId xmlns:p14="http://schemas.microsoft.com/office/powerpoint/2010/main" val="973882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2" name="Ryhmä 1">
            <a:extLst>
              <a:ext uri="{FF2B5EF4-FFF2-40B4-BE49-F238E27FC236}">
                <a16:creationId xmlns:a16="http://schemas.microsoft.com/office/drawing/2014/main" id="{98CC0E5D-1B09-2F49-9392-7384D4344F68}"/>
              </a:ext>
            </a:extLst>
          </p:cNvPr>
          <p:cNvGrpSpPr/>
          <p:nvPr/>
        </p:nvGrpSpPr>
        <p:grpSpPr>
          <a:xfrm>
            <a:off x="5210594" y="534059"/>
            <a:ext cx="3388556" cy="996603"/>
            <a:chOff x="622800" y="534059"/>
            <a:chExt cx="3388556" cy="996603"/>
          </a:xfrm>
        </p:grpSpPr>
        <p:sp>
          <p:nvSpPr>
            <p:cNvPr id="8" name="Suorakulmio 7">
              <a:extLst>
                <a:ext uri="{FF2B5EF4-FFF2-40B4-BE49-F238E27FC236}">
                  <a16:creationId xmlns:a16="http://schemas.microsoft.com/office/drawing/2014/main" id="{0202CBDB-F48C-AF4E-A78A-4BBE924936D4}"/>
                </a:ext>
              </a:extLst>
            </p:cNvPr>
            <p:cNvSpPr/>
            <p:nvPr/>
          </p:nvSpPr>
          <p:spPr>
            <a:xfrm>
              <a:off x="622800" y="539621"/>
              <a:ext cx="3388556" cy="991041"/>
            </a:xfrm>
            <a:prstGeom prst="rect">
              <a:avLst/>
            </a:prstGeom>
          </p:spPr>
          <p:txBody>
            <a:bodyPr wrap="square">
              <a:spAutoFit/>
            </a:bodyPr>
            <a:lstStyle/>
            <a:p>
              <a:pPr lvl="0" algn="r">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OSAAMISESTA JA </a:t>
              </a:r>
              <a:r>
                <a:rPr lang="fi-FI" sz="3200" b="1" dirty="0">
                  <a:latin typeface="Source Sans Pro" panose="020B0503030403020204" pitchFamily="34" charset="0"/>
                  <a:ea typeface="Roboto"/>
                  <a:cs typeface="Roboto"/>
                  <a:sym typeface="Roboto"/>
                </a:rPr>
                <a:t>KOULUTUKSESTA</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624447"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864538"/>
            <a:ext cx="4140000"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Turvataan koulutuksen mahdollisuudet Etelä‑Karjalassa.</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Ylläpidetään ja kehitetään koulutus- ja oppimis­ympäristöjen kilpailukykyä.</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Tarjotaan mahdollisuuksia jatkuvalle oppimiselle.</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Vahvistetaan innovaatiokyvykkyyttä sekä yrittäjämäistä asennetta eri kouluasteilla.</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Käännetään tarkastelunäkökulmaa koulutusjärjestelmästä osaamisjärjestelmään.</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4140000"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Kehitetään digitaalisia oppimismahdollisuuksia. Rakennetaan digikampus kaikille eteläkarjalaisille oppilaitoksille.</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Markkinoidaan alueen erityislaatuista ja edistyksellistä koulutusta.</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Yhdistetään LUT:n toiminta vahvemmin muuhun toimintaan </a:t>
            </a:r>
            <a:r>
              <a:rPr lang="fi-FI" sz="1200" dirty="0">
                <a:solidFill>
                  <a:srgbClr val="000000"/>
                </a:solidFill>
                <a:ea typeface="Roboto"/>
                <a:cs typeface="Roboto"/>
                <a:sym typeface="Roboto"/>
              </a:rPr>
              <a:t>(esim. asuminen, yrittäjyys, ikäryhmät)</a:t>
            </a:r>
            <a:r>
              <a:rPr lang="fi-FI" dirty="0">
                <a:solidFill>
                  <a:srgbClr val="000000"/>
                </a:solidFill>
                <a:ea typeface="Roboto"/>
                <a:cs typeface="Roboto"/>
                <a:sym typeface="Roboto"/>
              </a:rPr>
              <a:t>.</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Kehitetään kampuksen kiinnostavuutta ja vahvistetaan tarjontaa kampuksella.</a:t>
            </a:r>
          </a:p>
          <a:p>
            <a:pPr marL="270000" lvl="0" indent="-270000">
              <a:lnSpc>
                <a:spcPct val="88000"/>
              </a:lnSpc>
              <a:spcAft>
                <a:spcPts val="200"/>
              </a:spcAft>
              <a:buSzPts val="1200"/>
              <a:buFont typeface="Roboto"/>
              <a:buChar char="●"/>
            </a:pPr>
            <a:r>
              <a:rPr lang="fi-FI" spc="-50" dirty="0">
                <a:solidFill>
                  <a:srgbClr val="000000"/>
                </a:solidFill>
                <a:ea typeface="Roboto"/>
                <a:cs typeface="Roboto"/>
                <a:sym typeface="Roboto"/>
              </a:rPr>
              <a:t>Tunnistetaan ja nostetaan esiin maakunnan toi­vottavaa tulevaisuuskuvaa vahvistavaa osaamista.</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Tarjotaan erilaista koulutusta ja kursseja, joilla tuetaan hyvää elämää Etelä-Karjalassa</a:t>
            </a:r>
            <a:br>
              <a:rPr lang="fi-FI" dirty="0">
                <a:solidFill>
                  <a:srgbClr val="000000"/>
                </a:solidFill>
                <a:ea typeface="Roboto"/>
                <a:cs typeface="Roboto"/>
                <a:sym typeface="Roboto"/>
              </a:rPr>
            </a:br>
            <a:r>
              <a:rPr lang="fi-FI" sz="1200" dirty="0">
                <a:solidFill>
                  <a:srgbClr val="000000"/>
                </a:solidFill>
                <a:ea typeface="Roboto"/>
                <a:cs typeface="Roboto"/>
                <a:sym typeface="Roboto"/>
              </a:rPr>
              <a:t>(mm. työllistyminen, osallisuus, yhteisöllisyys)</a:t>
            </a:r>
            <a:r>
              <a:rPr lang="fi-FI" dirty="0">
                <a:solidFill>
                  <a:srgbClr val="000000"/>
                </a:solidFill>
                <a:ea typeface="Roboto"/>
                <a:cs typeface="Roboto"/>
                <a:sym typeface="Roboto"/>
              </a:rPr>
              <a:t>.  </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Tuetaan nuorten nopeita työllistymisen polkuja </a:t>
            </a:r>
            <a:r>
              <a:rPr lang="fi-FI" sz="1200" dirty="0">
                <a:solidFill>
                  <a:srgbClr val="000000"/>
                </a:solidFill>
                <a:ea typeface="Roboto"/>
                <a:cs typeface="Roboto"/>
                <a:sym typeface="Roboto"/>
              </a:rPr>
              <a:t>(esim. Ohjaamo)</a:t>
            </a:r>
            <a:r>
              <a:rPr lang="fi-FI" dirty="0">
                <a:solidFill>
                  <a:srgbClr val="000000"/>
                </a:solidFill>
                <a:ea typeface="Roboto"/>
                <a:cs typeface="Roboto"/>
                <a:sym typeface="Roboto"/>
              </a:rPr>
              <a:t>.</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Vahvistetaan Venäjä-osaamista ja sen hyödyntä­mistä, ml. Venäjältä yliopistoon tuleva talentti.</a:t>
            </a:r>
          </a:p>
          <a:p>
            <a:pPr marL="270000" lvl="0" indent="-270000">
              <a:lnSpc>
                <a:spcPct val="88000"/>
              </a:lnSpc>
              <a:spcAft>
                <a:spcPts val="200"/>
              </a:spcAft>
              <a:buSzPts val="1200"/>
              <a:buFont typeface="Roboto"/>
              <a:buChar char="●"/>
            </a:pPr>
            <a:r>
              <a:rPr lang="fi-FI" dirty="0">
                <a:solidFill>
                  <a:srgbClr val="000000"/>
                </a:solidFill>
                <a:ea typeface="Roboto"/>
                <a:cs typeface="Roboto"/>
                <a:sym typeface="Roboto"/>
              </a:rPr>
              <a:t>Toteutetaan maakunnallinen "Ole ylpeä itsestäsi ja osaamisestasi" -ohjelma.</a:t>
            </a:r>
          </a:p>
        </p:txBody>
      </p:sp>
      <p:sp>
        <p:nvSpPr>
          <p:cNvPr id="11" name="Google Shape;66;p15">
            <a:extLst>
              <a:ext uri="{FF2B5EF4-FFF2-40B4-BE49-F238E27FC236}">
                <a16:creationId xmlns:a16="http://schemas.microsoft.com/office/drawing/2014/main" id="{26AA41C1-E06A-094C-A5EE-801908B842CE}"/>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ELINVOIMAA JA KILPAILUKYKYÄ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C1D18389-7F96-4FE2-922D-4361DA15AF3B}"/>
              </a:ext>
            </a:extLst>
          </p:cNvPr>
          <p:cNvSpPr>
            <a:spLocks noGrp="1"/>
          </p:cNvSpPr>
          <p:nvPr>
            <p:ph type="sldNum" idx="12"/>
          </p:nvPr>
        </p:nvSpPr>
        <p:spPr/>
        <p:txBody>
          <a:bodyPr/>
          <a:lstStyle/>
          <a:p>
            <a:fld id="{00000000-1234-1234-1234-123412341234}" type="slidenum">
              <a:rPr lang="fi" smtClean="0"/>
              <a:pPr/>
              <a:t>36</a:t>
            </a:fld>
            <a:endParaRPr lang="fi" dirty="0"/>
          </a:p>
        </p:txBody>
      </p:sp>
    </p:spTree>
    <p:extLst>
      <p:ext uri="{BB962C8B-B14F-4D97-AF65-F5344CB8AC3E}">
        <p14:creationId xmlns:p14="http://schemas.microsoft.com/office/powerpoint/2010/main" val="1059914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2" name="Ryhmä 1">
            <a:extLst>
              <a:ext uri="{FF2B5EF4-FFF2-40B4-BE49-F238E27FC236}">
                <a16:creationId xmlns:a16="http://schemas.microsoft.com/office/drawing/2014/main" id="{E06F2BB7-206A-0144-AB13-83F6851C0D91}"/>
              </a:ext>
            </a:extLst>
          </p:cNvPr>
          <p:cNvGrpSpPr/>
          <p:nvPr/>
        </p:nvGrpSpPr>
        <p:grpSpPr>
          <a:xfrm>
            <a:off x="4969546" y="534059"/>
            <a:ext cx="3629604" cy="1439801"/>
            <a:chOff x="622800" y="534059"/>
            <a:chExt cx="3629604" cy="1439801"/>
          </a:xfrm>
        </p:grpSpPr>
        <p:sp>
          <p:nvSpPr>
            <p:cNvPr id="8" name="Suorakulmio 7">
              <a:extLst>
                <a:ext uri="{FF2B5EF4-FFF2-40B4-BE49-F238E27FC236}">
                  <a16:creationId xmlns:a16="http://schemas.microsoft.com/office/drawing/2014/main" id="{0202CBDB-F48C-AF4E-A78A-4BBE924936D4}"/>
                </a:ext>
              </a:extLst>
            </p:cNvPr>
            <p:cNvSpPr/>
            <p:nvPr/>
          </p:nvSpPr>
          <p:spPr>
            <a:xfrm>
              <a:off x="622800" y="539621"/>
              <a:ext cx="3629604" cy="1434239"/>
            </a:xfrm>
            <a:prstGeom prst="rect">
              <a:avLst/>
            </a:prstGeom>
          </p:spPr>
          <p:txBody>
            <a:bodyPr wrap="square">
              <a:spAutoFit/>
            </a:bodyPr>
            <a:lstStyle/>
            <a:p>
              <a:pPr lvl="0" algn="r">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KASVAVISTA JA </a:t>
              </a:r>
              <a:r>
                <a:rPr lang="fi-FI" sz="3200" b="1" dirty="0">
                  <a:latin typeface="Source Sans Pro" panose="020B0503030403020204" pitchFamily="34" charset="0"/>
                  <a:ea typeface="Roboto"/>
                  <a:cs typeface="Roboto"/>
                  <a:sym typeface="Roboto"/>
                </a:rPr>
                <a:t>INNOVATIIVISISTA YRITYKSISTÄ</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1659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864538"/>
            <a:ext cx="4140000"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z="1600" spc="-50" dirty="0">
                <a:solidFill>
                  <a:srgbClr val="000000"/>
                </a:solidFill>
                <a:ea typeface="Roboto"/>
                <a:cs typeface="Roboto"/>
                <a:sym typeface="Roboto"/>
              </a:rPr>
              <a:t>Arvioidaan uusien avausten yritysvaikutukset.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Panostetaan yritysten toimintaympäristöjen parantamiseen.</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Tuetaan innovatiivisia ja kasvuhakuisia yrittäjiä entistä paremmin</a:t>
            </a:r>
            <a:br>
              <a:rPr lang="fi-FI" sz="1600" dirty="0">
                <a:solidFill>
                  <a:srgbClr val="000000"/>
                </a:solidFill>
                <a:ea typeface="Roboto"/>
                <a:cs typeface="Roboto"/>
                <a:sym typeface="Roboto"/>
              </a:rPr>
            </a:br>
            <a:r>
              <a:rPr lang="fi-FI" dirty="0">
                <a:solidFill>
                  <a:srgbClr val="000000"/>
                </a:solidFill>
                <a:ea typeface="Roboto"/>
                <a:cs typeface="Roboto"/>
                <a:sym typeface="Roboto"/>
              </a:rPr>
              <a:t>(sparraus, koulutus, eurot)</a:t>
            </a:r>
            <a:r>
              <a:rPr lang="fi-FI" sz="1600" dirty="0">
                <a:solidFill>
                  <a:srgbClr val="000000"/>
                </a:solidFill>
                <a:ea typeface="Roboto"/>
                <a:cs typeface="Roboto"/>
                <a:sym typeface="Roboto"/>
              </a:rPr>
              <a: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Houkutellaan kasvuyrityksiä maakuntaan.</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Vahvistetaan maaseutuelinkeinojen toimintaedellytyksiä.</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Hyödynnetään Venäjä-osaaminen niin kotimaan kuin Venäjänkin markkinoilla.</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4140000"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Rakennetaan startup-yhteisöä ruohonjuu­ritasolla ja kannustetaan yrittäjyyttä.</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Taataan tasalaatuiset yrityspalvelut yrityk­sille </a:t>
            </a:r>
            <a:r>
              <a:rPr lang="fi-FI" dirty="0">
                <a:solidFill>
                  <a:srgbClr val="000000"/>
                </a:solidFill>
                <a:ea typeface="Roboto"/>
                <a:cs typeface="Roboto"/>
                <a:sym typeface="Roboto"/>
              </a:rPr>
              <a:t>(esim. yksi yhteinen elinkeinoyhtiö)</a:t>
            </a:r>
            <a:r>
              <a:rPr lang="fi-FI" sz="1600" dirty="0">
                <a:solidFill>
                  <a:srgbClr val="000000"/>
                </a:solidFill>
                <a:ea typeface="Roboto"/>
                <a:cs typeface="Roboto"/>
                <a:sym typeface="Roboto"/>
              </a:rPr>
              <a: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Mahdollistetaan ja houkutellaan maakun­taan moninaisia elinkeinotoimintoja </a:t>
            </a:r>
            <a:r>
              <a:rPr lang="fi-FI" dirty="0">
                <a:solidFill>
                  <a:srgbClr val="000000"/>
                </a:solidFill>
                <a:ea typeface="Roboto"/>
                <a:cs typeface="Roboto"/>
                <a:sym typeface="Roboto"/>
              </a:rPr>
              <a:t>(yliopis­toa, LUT-alumneja, teollisuuden raaka-ainevirtoja ja alihankintaketjuja hyödyntäen)</a:t>
            </a:r>
            <a:r>
              <a:rPr lang="fi-FI" sz="1600" dirty="0">
                <a:solidFill>
                  <a:srgbClr val="000000"/>
                </a:solidFill>
                <a:ea typeface="Roboto"/>
                <a:cs typeface="Roboto"/>
                <a:sym typeface="Roboto"/>
              </a:rPr>
              <a: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Tarjotaan tutkimustukea pienille yrityksille </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Tehdään maaseudun mahdollisuudet yrit­tämiseen näkyviksi ja kynnys liiketoimin­nan käynnistämiseen matalaksi.</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Viritetään huippukuntoon Saimaan kestävän matkailun palvelut.</a:t>
            </a:r>
          </a:p>
        </p:txBody>
      </p:sp>
      <p:sp>
        <p:nvSpPr>
          <p:cNvPr id="11" name="Google Shape;66;p15">
            <a:extLst>
              <a:ext uri="{FF2B5EF4-FFF2-40B4-BE49-F238E27FC236}">
                <a16:creationId xmlns:a16="http://schemas.microsoft.com/office/drawing/2014/main" id="{D4166F57-4F30-3A44-A2EE-650AEAFB9705}"/>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ELINVOIMAA JA KILPAILUKYKYÄ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888848B3-6911-4857-BD80-C9E16637D6F5}"/>
              </a:ext>
            </a:extLst>
          </p:cNvPr>
          <p:cNvSpPr>
            <a:spLocks noGrp="1"/>
          </p:cNvSpPr>
          <p:nvPr>
            <p:ph type="sldNum" idx="12"/>
          </p:nvPr>
        </p:nvSpPr>
        <p:spPr/>
        <p:txBody>
          <a:bodyPr/>
          <a:lstStyle/>
          <a:p>
            <a:fld id="{00000000-1234-1234-1234-123412341234}" type="slidenum">
              <a:rPr lang="fi" smtClean="0"/>
              <a:pPr/>
              <a:t>37</a:t>
            </a:fld>
            <a:endParaRPr lang="fi" dirty="0"/>
          </a:p>
        </p:txBody>
      </p:sp>
    </p:spTree>
    <p:extLst>
      <p:ext uri="{BB962C8B-B14F-4D97-AF65-F5344CB8AC3E}">
        <p14:creationId xmlns:p14="http://schemas.microsoft.com/office/powerpoint/2010/main" val="182928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2" name="Ryhmä 1">
            <a:extLst>
              <a:ext uri="{FF2B5EF4-FFF2-40B4-BE49-F238E27FC236}">
                <a16:creationId xmlns:a16="http://schemas.microsoft.com/office/drawing/2014/main" id="{89001F2D-6A85-2F44-A631-B913EAF91D26}"/>
              </a:ext>
            </a:extLst>
          </p:cNvPr>
          <p:cNvGrpSpPr/>
          <p:nvPr/>
        </p:nvGrpSpPr>
        <p:grpSpPr>
          <a:xfrm>
            <a:off x="5180440" y="534059"/>
            <a:ext cx="3418710" cy="1439801"/>
            <a:chOff x="622800" y="534059"/>
            <a:chExt cx="3418710" cy="1439801"/>
          </a:xfrm>
        </p:grpSpPr>
        <p:sp>
          <p:nvSpPr>
            <p:cNvPr id="8" name="Suorakulmio 7">
              <a:extLst>
                <a:ext uri="{FF2B5EF4-FFF2-40B4-BE49-F238E27FC236}">
                  <a16:creationId xmlns:a16="http://schemas.microsoft.com/office/drawing/2014/main" id="{0202CBDB-F48C-AF4E-A78A-4BBE924936D4}"/>
                </a:ext>
              </a:extLst>
            </p:cNvPr>
            <p:cNvSpPr/>
            <p:nvPr/>
          </p:nvSpPr>
          <p:spPr>
            <a:xfrm>
              <a:off x="622800" y="539621"/>
              <a:ext cx="3418710" cy="1434239"/>
            </a:xfrm>
            <a:prstGeom prst="rect">
              <a:avLst/>
            </a:prstGeom>
          </p:spPr>
          <p:txBody>
            <a:bodyPr wrap="square">
              <a:spAutoFit/>
            </a:bodyPr>
            <a:lstStyle/>
            <a:p>
              <a:pPr lvl="0" algn="r">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VIHREÄSTÄ </a:t>
              </a:r>
              <a:r>
                <a:rPr lang="fi-FI" sz="3200" b="1" dirty="0">
                  <a:latin typeface="Source Sans Pro" panose="020B0503030403020204" pitchFamily="34" charset="0"/>
                  <a:ea typeface="Roboto"/>
                  <a:cs typeface="Roboto"/>
                  <a:sym typeface="Roboto"/>
                </a:rPr>
                <a:t>EDELLÄ­KÄVIJYYDESTÄ</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556602"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2324456"/>
            <a:ext cx="3693575" cy="2615013"/>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69999" lvl="0" indent="-256199">
              <a:lnSpc>
                <a:spcPct val="90000"/>
              </a:lnSpc>
              <a:spcAft>
                <a:spcPts val="300"/>
              </a:spcAft>
              <a:buClr>
                <a:schemeClr val="dk1"/>
              </a:buClr>
              <a:buSzPts val="1200"/>
              <a:buFont typeface="Roboto"/>
              <a:buChar char="●"/>
            </a:pPr>
            <a:r>
              <a:rPr lang="fi-FI" dirty="0">
                <a:solidFill>
                  <a:schemeClr val="dk1"/>
                </a:solidFill>
                <a:ea typeface="Roboto"/>
                <a:cs typeface="Roboto"/>
                <a:sym typeface="Roboto"/>
              </a:rPr>
              <a:t>Huomio hiilijalanjäljen pienentämisen lisäksi hiilikädenjälkien tekemiseen.</a:t>
            </a:r>
          </a:p>
          <a:p>
            <a:pPr marL="269999" lvl="0" indent="-256199">
              <a:lnSpc>
                <a:spcPct val="90000"/>
              </a:lnSpc>
              <a:spcAft>
                <a:spcPts val="300"/>
              </a:spcAft>
              <a:buClr>
                <a:schemeClr val="dk1"/>
              </a:buClr>
              <a:buSzPts val="1200"/>
              <a:buFont typeface="Roboto"/>
              <a:buChar char="●"/>
            </a:pPr>
            <a:r>
              <a:rPr lang="fi-FI" dirty="0">
                <a:solidFill>
                  <a:schemeClr val="dk1"/>
                </a:solidFill>
                <a:ea typeface="Roboto"/>
                <a:cs typeface="Roboto"/>
                <a:sym typeface="Roboto"/>
              </a:rPr>
              <a:t>Vauhditetaan kierto- ja biotalouden liiketoimintaa kestävä kehitys ja luonnonvarojen kestävä käyttö huomioiden.</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4140000"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69999" lvl="0" indent="-276349">
              <a:lnSpc>
                <a:spcPct val="90000"/>
              </a:lnSpc>
              <a:spcAft>
                <a:spcPts val="300"/>
              </a:spcAft>
              <a:buClr>
                <a:schemeClr val="dk1"/>
              </a:buClr>
              <a:buSzPts val="1200"/>
              <a:buFont typeface="Roboto"/>
              <a:buChar char="●"/>
            </a:pPr>
            <a:r>
              <a:rPr lang="fi-FI" spc="-10" dirty="0">
                <a:solidFill>
                  <a:schemeClr val="dk1"/>
                </a:solidFill>
                <a:ea typeface="Roboto"/>
                <a:cs typeface="Roboto"/>
                <a:sym typeface="Roboto"/>
              </a:rPr>
              <a:t>Hyödynnetään Lappeenrannan menestys Green Leaf -kilpailussa toimintana koko Etelä-Karjalassa.</a:t>
            </a:r>
          </a:p>
          <a:p>
            <a:pPr marL="269999" lvl="0" indent="-276349">
              <a:lnSpc>
                <a:spcPct val="90000"/>
              </a:lnSpc>
              <a:spcAft>
                <a:spcPts val="300"/>
              </a:spcAft>
              <a:buClr>
                <a:schemeClr val="dk1"/>
              </a:buClr>
              <a:buSzPts val="1200"/>
              <a:buFont typeface="Roboto"/>
              <a:buChar char="●"/>
            </a:pPr>
            <a:r>
              <a:rPr lang="fi-FI" dirty="0">
                <a:solidFill>
                  <a:schemeClr val="dk1"/>
                </a:solidFill>
                <a:ea typeface="Roboto"/>
                <a:cs typeface="Roboto"/>
                <a:sym typeface="Roboto"/>
              </a:rPr>
              <a:t>Tehdään LUT:n energiaosaaminen näkyväksi koko maakunnassa ja Suomessa.</a:t>
            </a:r>
          </a:p>
          <a:p>
            <a:pPr marL="269999" lvl="0" indent="-276349">
              <a:lnSpc>
                <a:spcPct val="90000"/>
              </a:lnSpc>
              <a:spcAft>
                <a:spcPts val="300"/>
              </a:spcAft>
              <a:buClr>
                <a:schemeClr val="dk1"/>
              </a:buClr>
              <a:buSzPts val="1200"/>
              <a:buFont typeface="Roboto"/>
              <a:buChar char="●"/>
            </a:pPr>
            <a:r>
              <a:rPr lang="fi-FI" dirty="0">
                <a:solidFill>
                  <a:schemeClr val="dk1"/>
                </a:solidFill>
                <a:ea typeface="Roboto"/>
                <a:cs typeface="Roboto"/>
                <a:sym typeface="Roboto"/>
              </a:rPr>
              <a:t>Käynnistetään vihreään teknologiaan ja energia­tehokkuuteen liittyviä investointeja yritystoimin­taa kehittäen </a:t>
            </a:r>
            <a:r>
              <a:rPr lang="fi-FI" sz="1200" dirty="0">
                <a:solidFill>
                  <a:schemeClr val="dk1"/>
                </a:solidFill>
                <a:ea typeface="Roboto"/>
                <a:cs typeface="Roboto"/>
                <a:sym typeface="Roboto"/>
              </a:rPr>
              <a:t>(esim. synteettisten polttoaineiden tuotantolaitos Joutsenoon, tuuli- ja aurinkovoi­mapuistoinvestoinnit, Mioni hiilineutraali yritys­puisto,  kiinteistöjen energiaremontit, hiilineut­raali monitoimiareena testialustana)</a:t>
            </a:r>
            <a:r>
              <a:rPr lang="fi-FI" dirty="0">
                <a:solidFill>
                  <a:schemeClr val="dk1"/>
                </a:solidFill>
                <a:ea typeface="Roboto"/>
                <a:cs typeface="Roboto"/>
                <a:sym typeface="Roboto"/>
              </a:rPr>
              <a:t>.</a:t>
            </a:r>
          </a:p>
          <a:p>
            <a:pPr marL="269999" lvl="0" indent="-276349">
              <a:lnSpc>
                <a:spcPct val="90000"/>
              </a:lnSpc>
              <a:spcAft>
                <a:spcPts val="300"/>
              </a:spcAft>
              <a:buClr>
                <a:schemeClr val="dk1"/>
              </a:buClr>
              <a:buSzPts val="1200"/>
              <a:buFont typeface="Roboto"/>
              <a:buChar char="●"/>
            </a:pPr>
            <a:r>
              <a:rPr lang="fi-FI" dirty="0">
                <a:solidFill>
                  <a:schemeClr val="dk1"/>
                </a:solidFill>
                <a:ea typeface="Roboto"/>
                <a:cs typeface="Roboto"/>
                <a:sym typeface="Roboto"/>
              </a:rPr>
              <a:t>Lisätään panostuksia tuulivoimarakentamiseen ja sähköistämiseen.</a:t>
            </a:r>
          </a:p>
          <a:p>
            <a:pPr marL="269999" lvl="0" indent="-276349">
              <a:lnSpc>
                <a:spcPct val="90000"/>
              </a:lnSpc>
              <a:spcAft>
                <a:spcPts val="300"/>
              </a:spcAft>
              <a:buClr>
                <a:schemeClr val="dk1"/>
              </a:buClr>
              <a:buSzPts val="1200"/>
              <a:buFont typeface="Roboto"/>
              <a:buChar char="●"/>
            </a:pPr>
            <a:r>
              <a:rPr lang="fi-FI" dirty="0">
                <a:solidFill>
                  <a:schemeClr val="dk1"/>
                </a:solidFill>
                <a:ea typeface="Roboto"/>
                <a:cs typeface="Roboto"/>
                <a:sym typeface="Roboto"/>
              </a:rPr>
              <a:t>Toteutetaan hiilineutraalit liikenneketjut kuntien välille ja muualta maakuntaan/Saimaalle.</a:t>
            </a:r>
          </a:p>
          <a:p>
            <a:pPr marL="269999" lvl="0" indent="-276349">
              <a:lnSpc>
                <a:spcPct val="90000"/>
              </a:lnSpc>
              <a:spcAft>
                <a:spcPts val="300"/>
              </a:spcAft>
              <a:buClr>
                <a:schemeClr val="dk1"/>
              </a:buClr>
              <a:buSzPts val="1200"/>
              <a:buFont typeface="Roboto"/>
              <a:buChar char="●"/>
            </a:pPr>
            <a:r>
              <a:rPr lang="fi-FI" dirty="0">
                <a:solidFill>
                  <a:schemeClr val="dk1"/>
                </a:solidFill>
                <a:ea typeface="Roboto"/>
                <a:cs typeface="Roboto"/>
                <a:sym typeface="Roboto"/>
              </a:rPr>
              <a:t>Vauhditetaan sähkö- ja kaasuajoneuvojen latausverkoston rakentumista.</a:t>
            </a:r>
            <a:endParaRPr lang="fi-FI" dirty="0">
              <a:solidFill>
                <a:srgbClr val="000000"/>
              </a:solidFill>
              <a:ea typeface="Roboto"/>
              <a:cs typeface="Roboto"/>
              <a:sym typeface="Roboto"/>
            </a:endParaRPr>
          </a:p>
        </p:txBody>
      </p:sp>
      <p:sp>
        <p:nvSpPr>
          <p:cNvPr id="11" name="Google Shape;66;p15">
            <a:extLst>
              <a:ext uri="{FF2B5EF4-FFF2-40B4-BE49-F238E27FC236}">
                <a16:creationId xmlns:a16="http://schemas.microsoft.com/office/drawing/2014/main" id="{05551BD2-CA6B-2448-8E53-C46D014F123B}"/>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ELINVOIMAA JA KILPAILUKYKYÄ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26D7517C-9EEA-434D-BFB0-E75AC17A174D}"/>
              </a:ext>
            </a:extLst>
          </p:cNvPr>
          <p:cNvSpPr>
            <a:spLocks noGrp="1"/>
          </p:cNvSpPr>
          <p:nvPr>
            <p:ph type="sldNum" idx="12"/>
          </p:nvPr>
        </p:nvSpPr>
        <p:spPr/>
        <p:txBody>
          <a:bodyPr/>
          <a:lstStyle/>
          <a:p>
            <a:fld id="{00000000-1234-1234-1234-123412341234}" type="slidenum">
              <a:rPr lang="fi" smtClean="0"/>
              <a:pPr/>
              <a:t>38</a:t>
            </a:fld>
            <a:endParaRPr lang="fi" dirty="0"/>
          </a:p>
        </p:txBody>
      </p:sp>
    </p:spTree>
    <p:extLst>
      <p:ext uri="{BB962C8B-B14F-4D97-AF65-F5344CB8AC3E}">
        <p14:creationId xmlns:p14="http://schemas.microsoft.com/office/powerpoint/2010/main" val="2697063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 name="Ryhmä 2">
            <a:extLst>
              <a:ext uri="{FF2B5EF4-FFF2-40B4-BE49-F238E27FC236}">
                <a16:creationId xmlns:a16="http://schemas.microsoft.com/office/drawing/2014/main" id="{A28D9944-C628-144C-93DA-D63EAF4DB166}"/>
              </a:ext>
            </a:extLst>
          </p:cNvPr>
          <p:cNvGrpSpPr/>
          <p:nvPr/>
        </p:nvGrpSpPr>
        <p:grpSpPr>
          <a:xfrm>
            <a:off x="322954" y="534059"/>
            <a:ext cx="3814040" cy="1439801"/>
            <a:chOff x="322954" y="534059"/>
            <a:chExt cx="3814040" cy="1439801"/>
          </a:xfrm>
        </p:grpSpPr>
        <p:sp>
          <p:nvSpPr>
            <p:cNvPr id="8" name="Suorakulmio 7">
              <a:extLst>
                <a:ext uri="{FF2B5EF4-FFF2-40B4-BE49-F238E27FC236}">
                  <a16:creationId xmlns:a16="http://schemas.microsoft.com/office/drawing/2014/main" id="{0202CBDB-F48C-AF4E-A78A-4BBE924936D4}"/>
                </a:ext>
              </a:extLst>
            </p:cNvPr>
            <p:cNvSpPr/>
            <p:nvPr/>
          </p:nvSpPr>
          <p:spPr>
            <a:xfrm>
              <a:off x="622799" y="539621"/>
              <a:ext cx="3514195" cy="1434239"/>
            </a:xfrm>
            <a:prstGeom prst="rect">
              <a:avLst/>
            </a:prstGeom>
          </p:spPr>
          <p:txBody>
            <a:bodyPr wrap="square">
              <a:spAutoFit/>
            </a:bodyPr>
            <a:lstStyle/>
            <a:p>
              <a:pPr lvl="0">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MÄÄRÄTIE­TOISELLA </a:t>
              </a:r>
              <a:r>
                <a:rPr lang="fi-FI" sz="3200" b="1" dirty="0">
                  <a:latin typeface="Source Sans Pro" panose="020B0503030403020204" pitchFamily="34" charset="0"/>
                  <a:ea typeface="Roboto"/>
                  <a:cs typeface="Roboto"/>
                  <a:sym typeface="Roboto"/>
                </a:rPr>
                <a:t>VAIKUTTAMIS­TYÖLLÄ</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716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864538"/>
            <a:ext cx="4140000"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Lobataan aktiivisesti ja rohkeasti.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Tuodaan sisulla ja sitkeydellä Etelä-Karjalan hyvät asiat esiin, vahvis­tetaan vahvuuksia, mutta jätetään myös uudelle tilaa.</a:t>
            </a:r>
          </a:p>
          <a:p>
            <a:pPr marL="270000" lvl="0" indent="-270000">
              <a:lnSpc>
                <a:spcPct val="90000"/>
              </a:lnSpc>
              <a:spcAft>
                <a:spcPts val="300"/>
              </a:spcAft>
              <a:buSzPts val="1200"/>
              <a:buFont typeface="Roboto"/>
              <a:buChar char="●"/>
            </a:pPr>
            <a:r>
              <a:rPr lang="fi-FI" sz="1800" spc="-20" dirty="0">
                <a:solidFill>
                  <a:srgbClr val="000000"/>
                </a:solidFill>
                <a:ea typeface="Roboto"/>
                <a:cs typeface="Roboto"/>
                <a:sym typeface="Roboto"/>
              </a:rPr>
              <a:t>Uudistetaan rakenteet vastaamaan tar­peita ml. sote- ja maakuntauudistus.</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Tuetaan alueelta tulevien toimijoiden, ministereiden ja muiden tärkeiden päättäjien osallistumista valtakunnan tasoiseen päätöksentekoon niin julkisessa hallinnossa kuin yrityksissä ja järjestöissäkin.</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4140000"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Varmistetaan alueen kärki-investoin­tien saattaminen maaliin.</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Valvotaan maakunnan etuja tukien ja rahoitusinstrumenttien kohdentamisessa.</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Edistetään kaksoiskuntalaisuutta.</a:t>
            </a:r>
          </a:p>
        </p:txBody>
      </p:sp>
      <p:sp>
        <p:nvSpPr>
          <p:cNvPr id="13" name="Google Shape;66;p15">
            <a:extLst>
              <a:ext uri="{FF2B5EF4-FFF2-40B4-BE49-F238E27FC236}">
                <a16:creationId xmlns:a16="http://schemas.microsoft.com/office/drawing/2014/main" id="{70A52192-1C26-534E-B8DE-E5B0E491577B}"/>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PITO- JA VETOVOIMAA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2" name="Dian numeron paikkamerkki 1">
            <a:extLst>
              <a:ext uri="{FF2B5EF4-FFF2-40B4-BE49-F238E27FC236}">
                <a16:creationId xmlns:a16="http://schemas.microsoft.com/office/drawing/2014/main" id="{BDD4C646-9C66-4BB0-8ED5-2421E7DB3024}"/>
              </a:ext>
            </a:extLst>
          </p:cNvPr>
          <p:cNvSpPr>
            <a:spLocks noGrp="1"/>
          </p:cNvSpPr>
          <p:nvPr>
            <p:ph type="sldNum" idx="12"/>
          </p:nvPr>
        </p:nvSpPr>
        <p:spPr/>
        <p:txBody>
          <a:bodyPr/>
          <a:lstStyle/>
          <a:p>
            <a:fld id="{00000000-1234-1234-1234-123412341234}" type="slidenum">
              <a:rPr lang="fi" smtClean="0"/>
              <a:pPr/>
              <a:t>39</a:t>
            </a:fld>
            <a:endParaRPr lang="fi" dirty="0"/>
          </a:p>
        </p:txBody>
      </p:sp>
    </p:spTree>
    <p:extLst>
      <p:ext uri="{BB962C8B-B14F-4D97-AF65-F5344CB8AC3E}">
        <p14:creationId xmlns:p14="http://schemas.microsoft.com/office/powerpoint/2010/main" val="6047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3600"/>
              <a:buNone/>
            </a:pPr>
            <a:r>
              <a:rPr lang="fi" dirty="0">
                <a:latin typeface="Source Sans Pro" panose="020B0503030403020204" pitchFamily="34" charset="0"/>
                <a:ea typeface="Roboto"/>
                <a:cs typeface="Roboto"/>
                <a:sym typeface="Roboto"/>
              </a:rPr>
              <a:t>Johdattelu tulevaisuustarkasteluun</a:t>
            </a:r>
            <a:endParaRPr dirty="0">
              <a:latin typeface="Source Sans Pro" panose="020B0503030403020204" pitchFamily="34" charset="0"/>
              <a:ea typeface="Roboto"/>
              <a:cs typeface="Roboto"/>
              <a:sym typeface="Roboto"/>
            </a:endParaRPr>
          </a:p>
        </p:txBody>
      </p:sp>
      <p:sp>
        <p:nvSpPr>
          <p:cNvPr id="2" name="Dian numeron paikkamerkki 1">
            <a:extLst>
              <a:ext uri="{FF2B5EF4-FFF2-40B4-BE49-F238E27FC236}">
                <a16:creationId xmlns:a16="http://schemas.microsoft.com/office/drawing/2014/main" id="{F93DCA5A-62B1-4503-86D5-429935DBD0AD}"/>
              </a:ext>
            </a:extLst>
          </p:cNvPr>
          <p:cNvSpPr>
            <a:spLocks noGrp="1"/>
          </p:cNvSpPr>
          <p:nvPr>
            <p:ph type="sldNum" idx="12"/>
          </p:nvPr>
        </p:nvSpPr>
        <p:spPr/>
        <p:txBody>
          <a:bodyPr/>
          <a:lstStyle/>
          <a:p>
            <a:fld id="{00000000-1234-1234-1234-123412341234}" type="slidenum">
              <a:rPr lang="fi" smtClean="0"/>
              <a:pPr/>
              <a:t>4</a:t>
            </a:fld>
            <a:endParaRPr lang="fi"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2" name="Ryhmä 1">
            <a:extLst>
              <a:ext uri="{FF2B5EF4-FFF2-40B4-BE49-F238E27FC236}">
                <a16:creationId xmlns:a16="http://schemas.microsoft.com/office/drawing/2014/main" id="{4D2BFBA0-8D3C-1F46-B4FD-8D7FD95B72B0}"/>
              </a:ext>
            </a:extLst>
          </p:cNvPr>
          <p:cNvGrpSpPr/>
          <p:nvPr/>
        </p:nvGrpSpPr>
        <p:grpSpPr>
          <a:xfrm>
            <a:off x="4270205" y="534059"/>
            <a:ext cx="4328945" cy="1439801"/>
            <a:chOff x="322954" y="534059"/>
            <a:chExt cx="4328945" cy="1439801"/>
          </a:xfrm>
        </p:grpSpPr>
        <p:sp>
          <p:nvSpPr>
            <p:cNvPr id="8" name="Suorakulmio 7">
              <a:extLst>
                <a:ext uri="{FF2B5EF4-FFF2-40B4-BE49-F238E27FC236}">
                  <a16:creationId xmlns:a16="http://schemas.microsoft.com/office/drawing/2014/main" id="{0202CBDB-F48C-AF4E-A78A-4BBE924936D4}"/>
                </a:ext>
              </a:extLst>
            </p:cNvPr>
            <p:cNvSpPr/>
            <p:nvPr/>
          </p:nvSpPr>
          <p:spPr>
            <a:xfrm>
              <a:off x="622799" y="539621"/>
              <a:ext cx="4029100" cy="1434239"/>
            </a:xfrm>
            <a:prstGeom prst="rect">
              <a:avLst/>
            </a:prstGeom>
          </p:spPr>
          <p:txBody>
            <a:bodyPr wrap="square">
              <a:spAutoFit/>
            </a:bodyPr>
            <a:lstStyle/>
            <a:p>
              <a:pPr lvl="0" algn="r">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HOUKUTTELEVASTA JA </a:t>
              </a:r>
              <a:r>
                <a:rPr lang="fi-FI" sz="3200" b="1" dirty="0">
                  <a:latin typeface="Source Sans Pro" panose="020B0503030403020204" pitchFamily="34" charset="0"/>
                  <a:ea typeface="Roboto"/>
                  <a:cs typeface="Roboto"/>
                  <a:sym typeface="Roboto"/>
                </a:rPr>
                <a:t>TUNNETUSTA BRÄNDISTÄ</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716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864538"/>
            <a:ext cx="3771524"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Vahvistetaan positiivisia mielikuvia: Itkukarjalaisuudesta ilokarjalaisuuteen!</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Markkinoidaan maakunnan mahdollisuuksia aktiivisesti myös alueen ulkopuolella.</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3821602"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Rakennetaan ja profiloidaan Etelä‑Karjalan brändiä. Valjastetaan monipuolinen ja laaja joukko jalkauttamaan brändiä.</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Nostetaan menestystarinat </a:t>
            </a:r>
            <a:r>
              <a:rPr lang="fi-FI" sz="1600" dirty="0">
                <a:solidFill>
                  <a:srgbClr val="000000"/>
                </a:solidFill>
                <a:ea typeface="Roboto"/>
                <a:cs typeface="Roboto"/>
                <a:sym typeface="Roboto"/>
              </a:rPr>
              <a:t>(pienetkin)</a:t>
            </a:r>
            <a:r>
              <a:rPr lang="fi-FI" sz="1800" dirty="0">
                <a:solidFill>
                  <a:srgbClr val="000000"/>
                </a:solidFill>
                <a:ea typeface="Roboto"/>
                <a:cs typeface="Roboto"/>
                <a:sym typeface="Roboto"/>
              </a:rPr>
              <a:t> esille ja näkyviksi.</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Hyödynnetään menestyvät urhei­luseurat tuomaan maakun­taan valtakunnallista imagonostoa.</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Viedään kulttuuripääkaupunki hanketta eteenpäin onnistuneesti ja vauhditetaan Saimaa-ilmiötä.</a:t>
            </a:r>
          </a:p>
          <a:p>
            <a:pPr marL="270000" lvl="0" indent="-270000">
              <a:lnSpc>
                <a:spcPct val="90000"/>
              </a:lnSpc>
              <a:spcAft>
                <a:spcPts val="300"/>
              </a:spcAft>
              <a:buSzPts val="1200"/>
              <a:buFont typeface="Roboto"/>
              <a:buChar char="●"/>
            </a:pPr>
            <a:r>
              <a:rPr lang="fi-FI" sz="1800" dirty="0">
                <a:solidFill>
                  <a:srgbClr val="000000"/>
                </a:solidFill>
                <a:ea typeface="Roboto"/>
                <a:cs typeface="Roboto"/>
                <a:sym typeface="Roboto"/>
              </a:rPr>
              <a:t>Vahvistetaan Saimaa-tietoisuutta.</a:t>
            </a:r>
          </a:p>
        </p:txBody>
      </p:sp>
      <p:sp>
        <p:nvSpPr>
          <p:cNvPr id="13" name="Google Shape;66;p15">
            <a:extLst>
              <a:ext uri="{FF2B5EF4-FFF2-40B4-BE49-F238E27FC236}">
                <a16:creationId xmlns:a16="http://schemas.microsoft.com/office/drawing/2014/main" id="{A6AD89AD-315D-E247-B4D4-CBC55C1C0322}"/>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PITO- JA VETOVOIMAA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790508AF-DB36-4BBE-91F1-0FAE3C6C2255}"/>
              </a:ext>
            </a:extLst>
          </p:cNvPr>
          <p:cNvSpPr>
            <a:spLocks noGrp="1"/>
          </p:cNvSpPr>
          <p:nvPr>
            <p:ph type="sldNum" idx="12"/>
          </p:nvPr>
        </p:nvSpPr>
        <p:spPr/>
        <p:txBody>
          <a:bodyPr/>
          <a:lstStyle/>
          <a:p>
            <a:fld id="{00000000-1234-1234-1234-123412341234}" type="slidenum">
              <a:rPr lang="fi" smtClean="0"/>
              <a:pPr/>
              <a:t>40</a:t>
            </a:fld>
            <a:endParaRPr lang="fi" dirty="0"/>
          </a:p>
        </p:txBody>
      </p:sp>
    </p:spTree>
    <p:extLst>
      <p:ext uri="{BB962C8B-B14F-4D97-AF65-F5344CB8AC3E}">
        <p14:creationId xmlns:p14="http://schemas.microsoft.com/office/powerpoint/2010/main" val="222520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2" name="Ryhmä 1">
            <a:extLst>
              <a:ext uri="{FF2B5EF4-FFF2-40B4-BE49-F238E27FC236}">
                <a16:creationId xmlns:a16="http://schemas.microsoft.com/office/drawing/2014/main" id="{93DCD8AF-D8BD-F94F-8319-DAC3A0146665}"/>
              </a:ext>
            </a:extLst>
          </p:cNvPr>
          <p:cNvGrpSpPr/>
          <p:nvPr/>
        </p:nvGrpSpPr>
        <p:grpSpPr>
          <a:xfrm>
            <a:off x="322954" y="534059"/>
            <a:ext cx="4439844" cy="996603"/>
            <a:chOff x="322954" y="534059"/>
            <a:chExt cx="4439844" cy="996603"/>
          </a:xfrm>
        </p:grpSpPr>
        <p:sp>
          <p:nvSpPr>
            <p:cNvPr id="8" name="Suorakulmio 7">
              <a:extLst>
                <a:ext uri="{FF2B5EF4-FFF2-40B4-BE49-F238E27FC236}">
                  <a16:creationId xmlns:a16="http://schemas.microsoft.com/office/drawing/2014/main" id="{0202CBDB-F48C-AF4E-A78A-4BBE924936D4}"/>
                </a:ext>
              </a:extLst>
            </p:cNvPr>
            <p:cNvSpPr/>
            <p:nvPr/>
          </p:nvSpPr>
          <p:spPr>
            <a:xfrm>
              <a:off x="622799" y="539621"/>
              <a:ext cx="4139999" cy="991041"/>
            </a:xfrm>
            <a:prstGeom prst="rect">
              <a:avLst/>
            </a:prstGeom>
          </p:spPr>
          <p:txBody>
            <a:bodyPr wrap="square">
              <a:spAutoFit/>
            </a:bodyPr>
            <a:lstStyle/>
            <a:p>
              <a:pPr lvl="0">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OSALLISUUTTA </a:t>
              </a:r>
              <a:r>
                <a:rPr lang="fi-FI" sz="3200" b="1" dirty="0">
                  <a:latin typeface="Source Sans Pro" panose="020B0503030403020204" pitchFamily="34" charset="0"/>
                  <a:ea typeface="Roboto"/>
                  <a:cs typeface="Roboto"/>
                  <a:sym typeface="Roboto"/>
                </a:rPr>
                <a:t>VAHVISTAMALLA</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716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864538"/>
            <a:ext cx="3824914"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Rakennetaan osallistavaa toimintakulttuuria.</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Kutsutaan eteläkarjalaiset kokonaisvaltaisesti mukaan yhteisen Etelä-Karjalan rakentamiseen</a:t>
            </a:r>
            <a:br>
              <a:rPr lang="fi-FI" sz="1600" dirty="0">
                <a:solidFill>
                  <a:srgbClr val="000000"/>
                </a:solidFill>
                <a:ea typeface="Roboto"/>
                <a:cs typeface="Roboto"/>
                <a:sym typeface="Roboto"/>
              </a:rPr>
            </a:br>
            <a:r>
              <a:rPr lang="fi-FI" dirty="0">
                <a:solidFill>
                  <a:srgbClr val="000000"/>
                </a:solidFill>
                <a:ea typeface="Roboto"/>
                <a:cs typeface="Roboto"/>
                <a:sym typeface="Roboto"/>
              </a:rPr>
              <a:t>(sis. laajasti tiedon keräämistä, jakamista ja ymmärrettävää sekä innostavaa viestintää)</a:t>
            </a:r>
            <a:r>
              <a:rPr lang="fi-FI" sz="1600" dirty="0">
                <a:solidFill>
                  <a:srgbClr val="000000"/>
                </a:solidFill>
                <a:ea typeface="Roboto"/>
                <a:cs typeface="Roboto"/>
                <a:sym typeface="Roboto"/>
              </a:rPr>
              <a: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Lisätään ja monipuolistetaan vaikutus­mahdollisuuksia. Ei tehdä tätä järjes­töt, yritykset tai maakunta edellä vaan ihminen ja asukas edellä.</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Rakennetaan tietoisesti yhteenkuulu­vuutta ja juurtumista.</a:t>
            </a:r>
          </a:p>
        </p:txBody>
      </p:sp>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9" y="2324456"/>
            <a:ext cx="3824914"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Otetaan eri-ikäiset maakuntalaiset entistä vahvemmin mukaan kaupun­kien ja kuntien aluesuunnitteluun</a:t>
            </a:r>
            <a:br>
              <a:rPr lang="fi-FI" sz="1600" dirty="0">
                <a:solidFill>
                  <a:srgbClr val="000000"/>
                </a:solidFill>
                <a:ea typeface="Roboto"/>
                <a:cs typeface="Roboto"/>
                <a:sym typeface="Roboto"/>
              </a:rPr>
            </a:br>
            <a:r>
              <a:rPr lang="fi-FI" dirty="0">
                <a:solidFill>
                  <a:srgbClr val="000000"/>
                </a:solidFill>
                <a:ea typeface="Roboto"/>
                <a:cs typeface="Roboto"/>
                <a:sym typeface="Roboto"/>
              </a:rPr>
              <a:t>(esim. päiväkoti-ikäisten kuuleminen puisto­jen hoidosta tai koululaisten osallistuminen uusien koulujen suunnitteluun)</a:t>
            </a:r>
            <a:r>
              <a:rPr lang="fi-FI" sz="1600" dirty="0">
                <a:solidFill>
                  <a:srgbClr val="000000"/>
                </a:solidFill>
                <a:ea typeface="Roboto"/>
                <a:cs typeface="Roboto"/>
                <a:sym typeface="Roboto"/>
              </a:rPr>
              <a:t>.</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Otetaan asukkaat mukaan viestintään ja tekemiseen.</a:t>
            </a:r>
          </a:p>
          <a:p>
            <a:pPr marL="270000" lvl="0" indent="-270000">
              <a:lnSpc>
                <a:spcPct val="90000"/>
              </a:lnSpc>
              <a:spcAft>
                <a:spcPts val="300"/>
              </a:spcAft>
              <a:buSzPts val="1200"/>
              <a:buFont typeface="Roboto"/>
              <a:buChar char="●"/>
            </a:pPr>
            <a:r>
              <a:rPr lang="fi-FI" sz="1600" dirty="0">
                <a:solidFill>
                  <a:srgbClr val="000000"/>
                </a:solidFill>
                <a:ea typeface="Roboto"/>
                <a:cs typeface="Roboto"/>
                <a:sym typeface="Roboto"/>
              </a:rPr>
              <a:t>Kutsutaan päätösten valmisteluun mukaan  erityisesti niitä tahoja, joihin päätöksillä on vaikutuksia.</a:t>
            </a:r>
          </a:p>
        </p:txBody>
      </p:sp>
      <p:sp>
        <p:nvSpPr>
          <p:cNvPr id="13" name="Google Shape;66;p15">
            <a:extLst>
              <a:ext uri="{FF2B5EF4-FFF2-40B4-BE49-F238E27FC236}">
                <a16:creationId xmlns:a16="http://schemas.microsoft.com/office/drawing/2014/main" id="{46A39794-E7D0-DD43-A3D8-6FCE8BC2D37C}"/>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PITO- JA VETOVOIMAA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D6B64E0B-AA8F-4871-B887-F8E10E2F90C6}"/>
              </a:ext>
            </a:extLst>
          </p:cNvPr>
          <p:cNvSpPr>
            <a:spLocks noGrp="1"/>
          </p:cNvSpPr>
          <p:nvPr>
            <p:ph type="sldNum" idx="12"/>
          </p:nvPr>
        </p:nvSpPr>
        <p:spPr/>
        <p:txBody>
          <a:bodyPr/>
          <a:lstStyle/>
          <a:p>
            <a:fld id="{00000000-1234-1234-1234-123412341234}" type="slidenum">
              <a:rPr lang="fi" smtClean="0"/>
              <a:pPr/>
              <a:t>41</a:t>
            </a:fld>
            <a:endParaRPr lang="fi" dirty="0"/>
          </a:p>
        </p:txBody>
      </p:sp>
    </p:spTree>
    <p:extLst>
      <p:ext uri="{BB962C8B-B14F-4D97-AF65-F5344CB8AC3E}">
        <p14:creationId xmlns:p14="http://schemas.microsoft.com/office/powerpoint/2010/main" val="3756386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12" name="Google Shape;336;p45">
            <a:extLst>
              <a:ext uri="{FF2B5EF4-FFF2-40B4-BE49-F238E27FC236}">
                <a16:creationId xmlns:a16="http://schemas.microsoft.com/office/drawing/2014/main" id="{8FF8482B-8BC4-7744-96AC-7349A0F8DB7D}"/>
              </a:ext>
            </a:extLst>
          </p:cNvPr>
          <p:cNvSpPr txBox="1">
            <a:spLocks/>
          </p:cNvSpPr>
          <p:nvPr/>
        </p:nvSpPr>
        <p:spPr>
          <a:xfrm>
            <a:off x="622798" y="2324456"/>
            <a:ext cx="4204828"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Toivotetaan kansainväliset osaajat tervetulleiksi niin, että LUT:sta ja LAB:sta valmistuneet kansain­väliset opiskelijat eivät lähde Etelä-Karjalasta.</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Tehdään alueella olevat rekrytoinnit näkyviksi.</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Tuetaan työllistämistä työn ja tekijöiden sekä tarjonnan ja kysynnän kohtaamista tukevin toi­mintamallein.</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Houkutellaan kuntien yhteistyönä aktiivisesti yrityksiä maakuntaan.</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Houkutellaan maakuntaan paikkariippumat-toman työn tekijöitä.</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Tarjotaan yrityksille edullisia ja</a:t>
            </a:r>
            <a:br>
              <a:rPr lang="fi-FI" dirty="0">
                <a:solidFill>
                  <a:srgbClr val="000000"/>
                </a:solidFill>
                <a:ea typeface="Roboto"/>
                <a:cs typeface="Roboto"/>
                <a:sym typeface="Roboto"/>
              </a:rPr>
            </a:br>
            <a:r>
              <a:rPr lang="fi-FI" dirty="0">
                <a:solidFill>
                  <a:srgbClr val="000000"/>
                </a:solidFill>
                <a:ea typeface="Roboto"/>
                <a:cs typeface="Roboto"/>
                <a:sym typeface="Roboto"/>
              </a:rPr>
              <a:t>helposti saatavia tiloja.</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Tuetaan yrityksiä omistajanvaihdoksissa.</a:t>
            </a:r>
          </a:p>
        </p:txBody>
      </p:sp>
      <p:grpSp>
        <p:nvGrpSpPr>
          <p:cNvPr id="2" name="Ryhmä 1">
            <a:extLst>
              <a:ext uri="{FF2B5EF4-FFF2-40B4-BE49-F238E27FC236}">
                <a16:creationId xmlns:a16="http://schemas.microsoft.com/office/drawing/2014/main" id="{E71740AE-3FF8-F045-A629-EFA728D53184}"/>
              </a:ext>
            </a:extLst>
          </p:cNvPr>
          <p:cNvGrpSpPr/>
          <p:nvPr/>
        </p:nvGrpSpPr>
        <p:grpSpPr>
          <a:xfrm>
            <a:off x="322954" y="534059"/>
            <a:ext cx="4839765" cy="984291"/>
            <a:chOff x="322954" y="534059"/>
            <a:chExt cx="4839765" cy="984291"/>
          </a:xfrm>
        </p:grpSpPr>
        <p:sp>
          <p:nvSpPr>
            <p:cNvPr id="8" name="Suorakulmio 7">
              <a:extLst>
                <a:ext uri="{FF2B5EF4-FFF2-40B4-BE49-F238E27FC236}">
                  <a16:creationId xmlns:a16="http://schemas.microsoft.com/office/drawing/2014/main" id="{0202CBDB-F48C-AF4E-A78A-4BBE924936D4}"/>
                </a:ext>
              </a:extLst>
            </p:cNvPr>
            <p:cNvSpPr/>
            <p:nvPr/>
          </p:nvSpPr>
          <p:spPr>
            <a:xfrm>
              <a:off x="622799" y="539621"/>
              <a:ext cx="4539920" cy="978729"/>
            </a:xfrm>
            <a:prstGeom prst="rect">
              <a:avLst/>
            </a:prstGeom>
          </p:spPr>
          <p:txBody>
            <a:bodyPr wrap="square">
              <a:spAutoFit/>
            </a:bodyPr>
            <a:lstStyle/>
            <a:p>
              <a:pPr lvl="0">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OSAAJIEN JA YRITYSTEN </a:t>
              </a:r>
              <a:r>
                <a:rPr lang="fi-FI" sz="3200" b="1" dirty="0">
                  <a:latin typeface="Source Sans Pro" panose="020B0503030403020204" pitchFamily="34" charset="0"/>
                  <a:ea typeface="Roboto"/>
                  <a:cs typeface="Roboto"/>
                  <a:sym typeface="Roboto"/>
                </a:rPr>
                <a:t>TARPEISIIN VASTATEN</a:t>
              </a:r>
            </a:p>
          </p:txBody>
        </p:sp>
        <p:sp>
          <p:nvSpPr>
            <p:cNvPr id="9" name="Tasakylkinen kolmio 27">
              <a:extLst>
                <a:ext uri="{FF2B5EF4-FFF2-40B4-BE49-F238E27FC236}">
                  <a16:creationId xmlns:a16="http://schemas.microsoft.com/office/drawing/2014/main" id="{6B94F3E3-3415-604E-B9E1-5F0E23610553}"/>
                </a:ext>
              </a:extLst>
            </p:cNvPr>
            <p:cNvSpPr/>
            <p:nvPr/>
          </p:nvSpPr>
          <p:spPr>
            <a:xfrm rot="16200000">
              <a:off x="171683"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0" name="Google Shape;336;p45">
            <a:extLst>
              <a:ext uri="{FF2B5EF4-FFF2-40B4-BE49-F238E27FC236}">
                <a16:creationId xmlns:a16="http://schemas.microsoft.com/office/drawing/2014/main" id="{9C342184-F23E-8B45-AF1F-E1ED0881C3E9}"/>
              </a:ext>
            </a:extLst>
          </p:cNvPr>
          <p:cNvSpPr txBox="1">
            <a:spLocks noGrp="1"/>
          </p:cNvSpPr>
          <p:nvPr>
            <p:ph type="body" idx="2"/>
          </p:nvPr>
        </p:nvSpPr>
        <p:spPr>
          <a:xfrm>
            <a:off x="4827626" y="864538"/>
            <a:ext cx="4140000" cy="4074931"/>
          </a:xfrm>
          <a:prstGeom prst="rect">
            <a:avLst/>
          </a:prstGeom>
          <a:noFill/>
          <a:ln>
            <a:noFill/>
          </a:ln>
        </p:spPr>
        <p:txBody>
          <a:bodyPr spcFirstLastPara="1" wrap="square" lIns="91425" tIns="91425" rIns="91425" bIns="91425" numCol="1" anchor="b" anchorCtr="0">
            <a:noAutofit/>
          </a:bodyPr>
          <a:lstStyle/>
          <a:p>
            <a:pPr marL="270000" lvl="0" indent="-270000">
              <a:lnSpc>
                <a:spcPct val="90000"/>
              </a:lnSpc>
              <a:spcBef>
                <a:spcPts val="1200"/>
              </a:spcBef>
              <a:spcAft>
                <a:spcPts val="600"/>
              </a:spcAft>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SzPts val="1200"/>
              <a:buFont typeface="Roboto"/>
              <a:buChar char="●"/>
            </a:pPr>
            <a:r>
              <a:rPr lang="fi-FI" spc="-40" dirty="0">
                <a:solidFill>
                  <a:srgbClr val="000000"/>
                </a:solidFill>
                <a:ea typeface="Roboto"/>
                <a:cs typeface="Roboto"/>
                <a:sym typeface="Roboto"/>
              </a:rPr>
              <a:t>Kotoutetaan opiskelijoita maakuntaan yhteisvoimin.</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Tuetaan maahanmuuttajataustaisen väestön integroitumista maakuntaan ja karjalaisuuteen.</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Nostetaan mahdollisuudet esille: Etelä-Karjalan pitää olla kiinnostava ja relevantti vaihtoehto myös oman maakunnan nuorille.</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Kehitetään yritysten sijoittautumispalveluja</a:t>
            </a:r>
            <a:br>
              <a:rPr lang="fi-FI" dirty="0">
                <a:solidFill>
                  <a:srgbClr val="000000"/>
                </a:solidFill>
                <a:ea typeface="Roboto"/>
                <a:cs typeface="Roboto"/>
                <a:sym typeface="Roboto"/>
              </a:rPr>
            </a:br>
            <a:r>
              <a:rPr lang="fi-FI" dirty="0">
                <a:solidFill>
                  <a:srgbClr val="000000"/>
                </a:solidFill>
                <a:ea typeface="Roboto"/>
                <a:cs typeface="Roboto"/>
                <a:sym typeface="Roboto"/>
              </a:rPr>
              <a:t>ajan hengen mukaisiksi.</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Turvataan teollisuuden toimintaympä-</a:t>
            </a:r>
            <a:br>
              <a:rPr lang="fi-FI" dirty="0">
                <a:solidFill>
                  <a:srgbClr val="000000"/>
                </a:solidFill>
                <a:ea typeface="Roboto"/>
                <a:cs typeface="Roboto"/>
                <a:sym typeface="Roboto"/>
              </a:rPr>
            </a:br>
            <a:r>
              <a:rPr lang="fi-FI" dirty="0">
                <a:solidFill>
                  <a:srgbClr val="000000"/>
                </a:solidFill>
                <a:ea typeface="Roboto"/>
                <a:cs typeface="Roboto"/>
                <a:sym typeface="Roboto"/>
              </a:rPr>
              <a:t>ristöt ja investoinnit.</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Kehitetään yritysilmapiiriä. </a:t>
            </a:r>
          </a:p>
          <a:p>
            <a:pPr marL="270000" lvl="0" indent="-270000">
              <a:lnSpc>
                <a:spcPct val="90000"/>
              </a:lnSpc>
              <a:spcAft>
                <a:spcPts val="300"/>
              </a:spcAft>
              <a:buSzPts val="1200"/>
              <a:buFont typeface="Roboto"/>
              <a:buChar char="●"/>
            </a:pPr>
            <a:r>
              <a:rPr lang="fi-FI" dirty="0">
                <a:solidFill>
                  <a:srgbClr val="000000"/>
                </a:solidFill>
                <a:ea typeface="Roboto"/>
                <a:cs typeface="Roboto"/>
                <a:sym typeface="Roboto"/>
              </a:rPr>
              <a:t>Panostetaan keskisuurten yritysten mää-</a:t>
            </a:r>
            <a:br>
              <a:rPr lang="fi-FI" dirty="0">
                <a:solidFill>
                  <a:srgbClr val="000000"/>
                </a:solidFill>
                <a:ea typeface="Roboto"/>
                <a:cs typeface="Roboto"/>
                <a:sym typeface="Roboto"/>
              </a:rPr>
            </a:br>
            <a:r>
              <a:rPr lang="fi-FI" dirty="0">
                <a:solidFill>
                  <a:srgbClr val="000000"/>
                </a:solidFill>
                <a:ea typeface="Roboto"/>
                <a:cs typeface="Roboto"/>
                <a:sym typeface="Roboto"/>
              </a:rPr>
              <a:t>rän lisäämiseen. </a:t>
            </a:r>
          </a:p>
        </p:txBody>
      </p:sp>
      <p:sp>
        <p:nvSpPr>
          <p:cNvPr id="13" name="Google Shape;66;p15">
            <a:extLst>
              <a:ext uri="{FF2B5EF4-FFF2-40B4-BE49-F238E27FC236}">
                <a16:creationId xmlns:a16="http://schemas.microsoft.com/office/drawing/2014/main" id="{8849F86D-4A2D-3445-BEA8-B54B2A25070D}"/>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PITO- JA VETOVOIMAA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928AFF22-AF69-461C-8636-2C7090C2A7AC}"/>
              </a:ext>
            </a:extLst>
          </p:cNvPr>
          <p:cNvSpPr>
            <a:spLocks noGrp="1"/>
          </p:cNvSpPr>
          <p:nvPr>
            <p:ph type="sldNum" idx="12"/>
          </p:nvPr>
        </p:nvSpPr>
        <p:spPr/>
        <p:txBody>
          <a:bodyPr/>
          <a:lstStyle/>
          <a:p>
            <a:fld id="{00000000-1234-1234-1234-123412341234}" type="slidenum">
              <a:rPr lang="fi" smtClean="0"/>
              <a:pPr/>
              <a:t>42</a:t>
            </a:fld>
            <a:endParaRPr lang="fi" dirty="0"/>
          </a:p>
        </p:txBody>
      </p:sp>
    </p:spTree>
    <p:extLst>
      <p:ext uri="{BB962C8B-B14F-4D97-AF65-F5344CB8AC3E}">
        <p14:creationId xmlns:p14="http://schemas.microsoft.com/office/powerpoint/2010/main" val="3024304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13" name="Google Shape;336;p45">
            <a:extLst>
              <a:ext uri="{FF2B5EF4-FFF2-40B4-BE49-F238E27FC236}">
                <a16:creationId xmlns:a16="http://schemas.microsoft.com/office/drawing/2014/main" id="{F3FA376F-9B0D-2242-B767-53B886A09C6E}"/>
              </a:ext>
            </a:extLst>
          </p:cNvPr>
          <p:cNvSpPr txBox="1">
            <a:spLocks/>
          </p:cNvSpPr>
          <p:nvPr/>
        </p:nvSpPr>
        <p:spPr>
          <a:xfrm>
            <a:off x="622798" y="2518664"/>
            <a:ext cx="4204827" cy="2615013"/>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lvl="0" indent="-270000">
              <a:lnSpc>
                <a:spcPct val="90000"/>
              </a:lnSpc>
              <a:spcAft>
                <a:spcPts val="600"/>
              </a:spcAft>
              <a:buNone/>
            </a:pPr>
            <a:r>
              <a:rPr lang="fi-FI" sz="1200" b="1" dirty="0">
                <a:solidFill>
                  <a:srgbClr val="000000"/>
                </a:solidFill>
                <a:ea typeface="Roboto"/>
                <a:cs typeface="Roboto"/>
                <a:sym typeface="Roboto"/>
              </a:rPr>
              <a:t>NOPEASTI</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Varmistetaan, että nykyisen rataverkoston välityskykyä parannetaan sekä Imatra—Pietari-yhteyttä kehitetään. Osallistutaan rataverkoston uudistamiseen, kuten Itärata-hankkeeseen.</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Kunnostetaan Saimaan kanavaa ja panostetaan nykyisten Saimaan vesireittien hyödynnettävyyden kehittämiseen sekä uusien reittien toteutukseen .</a:t>
            </a:r>
          </a:p>
          <a:p>
            <a:pPr marL="270000" lvl="0" indent="-270000">
              <a:lnSpc>
                <a:spcPct val="90000"/>
              </a:lnSpc>
              <a:spcAft>
                <a:spcPts val="300"/>
              </a:spcAft>
              <a:buClr>
                <a:schemeClr val="dk1"/>
              </a:buClr>
              <a:buSzPts val="1200"/>
              <a:buFont typeface="Roboto"/>
              <a:buChar char="●"/>
            </a:pPr>
            <a:r>
              <a:rPr lang="fi-FI" sz="1200" spc="-20" dirty="0">
                <a:solidFill>
                  <a:srgbClr val="000000"/>
                </a:solidFill>
                <a:ea typeface="Roboto"/>
                <a:cs typeface="Roboto"/>
                <a:sym typeface="Roboto"/>
              </a:rPr>
              <a:t>Huolehditaan nopeat tietoliikenneyhteydet tarjolle kaikki­alle maakuntaan, myös monipaikkaisille ja vapaa-ajan asukkaille.</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Markkinoidaan edullisia tarjolla olevia asuntoja ja taloja pääkaupunkiseudun etätyöntekijöille.</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Nostetaan vahvemmin esille pääkaupunkiseudun läheisyys ja saavutettavuus.</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Viestitään </a:t>
            </a:r>
            <a:r>
              <a:rPr lang="fi-FI" sz="1000" dirty="0">
                <a:solidFill>
                  <a:srgbClr val="000000"/>
                </a:solidFill>
                <a:ea typeface="Roboto"/>
                <a:cs typeface="Roboto"/>
                <a:sym typeface="Roboto"/>
              </a:rPr>
              <a:t>(perheille)</a:t>
            </a:r>
            <a:r>
              <a:rPr lang="fi-FI" sz="1200" dirty="0">
                <a:solidFill>
                  <a:srgbClr val="000000"/>
                </a:solidFill>
                <a:ea typeface="Roboto"/>
                <a:cs typeface="Roboto"/>
                <a:sym typeface="Roboto"/>
              </a:rPr>
              <a:t> turvallisesta, ympäristöystävällisestä työ- ja asuinympäristöstä.</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Tuotetaan lapsiperheille houkuttelevia vapaa-ajan palveluja </a:t>
            </a:r>
            <a:r>
              <a:rPr lang="fi-FI" sz="1000" dirty="0">
                <a:solidFill>
                  <a:srgbClr val="000000"/>
                </a:solidFill>
                <a:ea typeface="Roboto"/>
                <a:cs typeface="Roboto"/>
                <a:sym typeface="Roboto"/>
              </a:rPr>
              <a:t>(asukkaat ja matkailijat)</a:t>
            </a:r>
            <a:r>
              <a:rPr lang="fi-FI" sz="1200" dirty="0">
                <a:solidFill>
                  <a:srgbClr val="000000"/>
                </a:solidFill>
                <a:ea typeface="Roboto"/>
                <a:cs typeface="Roboto"/>
                <a:sym typeface="Roboto"/>
              </a:rPr>
              <a:t> </a:t>
            </a:r>
            <a:r>
              <a:rPr lang="fi-FI" sz="1000" dirty="0">
                <a:solidFill>
                  <a:srgbClr val="000000"/>
                </a:solidFill>
                <a:ea typeface="Roboto"/>
                <a:cs typeface="Roboto"/>
                <a:sym typeface="Roboto"/>
              </a:rPr>
              <a:t>(esim. perhepuistoja kuten </a:t>
            </a:r>
            <a:r>
              <a:rPr lang="fi-FI" sz="1000" dirty="0" err="1">
                <a:solidFill>
                  <a:srgbClr val="000000"/>
                </a:solidFill>
                <a:ea typeface="Roboto"/>
                <a:cs typeface="Roboto"/>
                <a:sym typeface="Roboto"/>
              </a:rPr>
              <a:t>Laune</a:t>
            </a:r>
            <a:r>
              <a:rPr lang="fi-FI" sz="1000" dirty="0">
                <a:solidFill>
                  <a:srgbClr val="000000"/>
                </a:solidFill>
                <a:ea typeface="Roboto"/>
                <a:cs typeface="Roboto"/>
                <a:sym typeface="Roboto"/>
              </a:rPr>
              <a:t> Lahdessa)</a:t>
            </a:r>
            <a:r>
              <a:rPr lang="fi-FI" sz="1200" dirty="0">
                <a:solidFill>
                  <a:srgbClr val="000000"/>
                </a:solidFill>
                <a:ea typeface="Roboto"/>
                <a:cs typeface="Roboto"/>
                <a:sym typeface="Roboto"/>
              </a:rPr>
              <a:t>.</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Kehitetään luontomatkailua ja laitetaan retkeilymahdollisuuksien infrastruktuuri kuntoon.</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Lähennetään Skinnarilan kampusta ja keskustaa</a:t>
            </a:r>
            <a:br>
              <a:rPr lang="fi-FI" sz="1200" dirty="0">
                <a:solidFill>
                  <a:srgbClr val="000000"/>
                </a:solidFill>
                <a:ea typeface="Roboto"/>
                <a:cs typeface="Roboto"/>
                <a:sym typeface="Roboto"/>
              </a:rPr>
            </a:br>
            <a:r>
              <a:rPr lang="fi-FI" sz="1000" dirty="0">
                <a:solidFill>
                  <a:srgbClr val="000000"/>
                </a:solidFill>
                <a:ea typeface="Roboto"/>
                <a:cs typeface="Roboto"/>
                <a:sym typeface="Roboto"/>
              </a:rPr>
              <a:t>(esim. LUT Lounge keskustaan, opiskelijoiden avoin olohuone)</a:t>
            </a:r>
            <a:r>
              <a:rPr lang="fi-FI" sz="1200" dirty="0">
                <a:solidFill>
                  <a:srgbClr val="000000"/>
                </a:solidFill>
                <a:ea typeface="Roboto"/>
                <a:cs typeface="Roboto"/>
                <a:sym typeface="Roboto"/>
              </a:rPr>
              <a:t>.</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Tehdään nopeita investointipäätöksiä.</a:t>
            </a:r>
          </a:p>
        </p:txBody>
      </p:sp>
      <p:sp>
        <p:nvSpPr>
          <p:cNvPr id="14" name="Google Shape;336;p45">
            <a:extLst>
              <a:ext uri="{FF2B5EF4-FFF2-40B4-BE49-F238E27FC236}">
                <a16:creationId xmlns:a16="http://schemas.microsoft.com/office/drawing/2014/main" id="{2249AFCE-C6FE-5B45-A115-B720FB470126}"/>
              </a:ext>
            </a:extLst>
          </p:cNvPr>
          <p:cNvSpPr txBox="1">
            <a:spLocks/>
          </p:cNvSpPr>
          <p:nvPr/>
        </p:nvSpPr>
        <p:spPr>
          <a:xfrm>
            <a:off x="4827626" y="864538"/>
            <a:ext cx="4140000" cy="4074931"/>
          </a:xfrm>
          <a:prstGeom prst="rect">
            <a:avLst/>
          </a:prstGeom>
          <a:noFill/>
          <a:ln>
            <a:noFill/>
          </a:ln>
        </p:spPr>
        <p:txBody>
          <a:bodyPr spcFirstLastPara="1" wrap="square" lIns="91425" tIns="91425" rIns="91425" bIns="91425" numCol="1"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270000" indent="-270000">
              <a:lnSpc>
                <a:spcPct val="90000"/>
              </a:lnSpc>
              <a:spcBef>
                <a:spcPts val="1200"/>
              </a:spcBef>
              <a:spcAft>
                <a:spcPts val="600"/>
              </a:spcAft>
              <a:buFont typeface="Arial"/>
              <a:buNone/>
            </a:pPr>
            <a:r>
              <a:rPr lang="fi-FI" sz="1200" b="1" dirty="0">
                <a:solidFill>
                  <a:srgbClr val="000000"/>
                </a:solidFill>
                <a:ea typeface="Roboto"/>
                <a:cs typeface="Roboto"/>
                <a:sym typeface="Roboto"/>
              </a:rPr>
              <a:t>PITKÄJÄNTEISESTI</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Turvataan infra- ja liikenneyhteyksien sekä</a:t>
            </a:r>
            <a:br>
              <a:rPr lang="fi-FI" sz="1200" dirty="0">
                <a:solidFill>
                  <a:srgbClr val="000000"/>
                </a:solidFill>
                <a:ea typeface="Roboto"/>
                <a:cs typeface="Roboto"/>
                <a:sym typeface="Roboto"/>
              </a:rPr>
            </a:br>
            <a:r>
              <a:rPr lang="fi-FI" sz="1200" dirty="0">
                <a:solidFill>
                  <a:srgbClr val="000000"/>
                </a:solidFill>
                <a:ea typeface="Roboto"/>
                <a:cs typeface="Roboto"/>
                <a:sym typeface="Roboto"/>
              </a:rPr>
              <a:t>logistiikan toimivuus.</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Huolehditaan, että rajan investoinnit ovat kunnossa</a:t>
            </a:r>
            <a:br>
              <a:rPr lang="fi-FI" sz="1200" dirty="0">
                <a:solidFill>
                  <a:srgbClr val="000000"/>
                </a:solidFill>
                <a:ea typeface="Roboto"/>
                <a:cs typeface="Roboto"/>
                <a:sym typeface="Roboto"/>
              </a:rPr>
            </a:br>
            <a:r>
              <a:rPr lang="fi-FI" sz="1000" dirty="0">
                <a:solidFill>
                  <a:srgbClr val="000000"/>
                </a:solidFill>
                <a:ea typeface="Roboto"/>
                <a:cs typeface="Roboto"/>
                <a:sym typeface="Roboto"/>
              </a:rPr>
              <a:t>(esim. Saimaan kanavan sulkujen pidentäminen, Parikkalan rajan avaaminen kansainväliselle liikenteelle, Imatran raideyhteyden avaaminen kansainväliselle matkustajaliikenteelle)</a:t>
            </a:r>
            <a:r>
              <a:rPr lang="fi-FI" sz="1200" dirty="0">
                <a:solidFill>
                  <a:srgbClr val="000000"/>
                </a:solidFill>
                <a:ea typeface="Roboto"/>
                <a:cs typeface="Roboto"/>
                <a:sym typeface="Roboto"/>
              </a:rPr>
              <a:t>.</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Luodaan elämänpituisia palvelupolkuja.</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Pidetään yllä ja kehitetään kuntien palveluja nykyisille ja uusille  asukkaille sekä yrityksille.</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Edistetään ja tuetaan monipaikkaisuutta.</a:t>
            </a:r>
          </a:p>
          <a:p>
            <a:pPr marL="270000" lvl="0" indent="-270000">
              <a:lnSpc>
                <a:spcPct val="90000"/>
              </a:lnSpc>
              <a:spcAft>
                <a:spcPts val="300"/>
              </a:spcAft>
              <a:buClr>
                <a:schemeClr val="dk1"/>
              </a:buClr>
              <a:buSzPts val="1200"/>
              <a:buFont typeface="Roboto"/>
              <a:buChar char="●"/>
            </a:pPr>
            <a:r>
              <a:rPr lang="fi-FI" sz="1200" dirty="0">
                <a:solidFill>
                  <a:srgbClr val="000000"/>
                </a:solidFill>
                <a:ea typeface="Roboto"/>
                <a:cs typeface="Roboto"/>
                <a:sym typeface="Roboto"/>
              </a:rPr>
              <a:t>Luodaan houkuttelevia ja tasokkaita elin- ja asumis­ympäristöjä koko maakuntaan.</a:t>
            </a:r>
          </a:p>
        </p:txBody>
      </p:sp>
      <p:grpSp>
        <p:nvGrpSpPr>
          <p:cNvPr id="2" name="Ryhmä 1">
            <a:extLst>
              <a:ext uri="{FF2B5EF4-FFF2-40B4-BE49-F238E27FC236}">
                <a16:creationId xmlns:a16="http://schemas.microsoft.com/office/drawing/2014/main" id="{A6D627D7-351B-9741-AABB-BE511A682E6B}"/>
              </a:ext>
            </a:extLst>
          </p:cNvPr>
          <p:cNvGrpSpPr/>
          <p:nvPr/>
        </p:nvGrpSpPr>
        <p:grpSpPr>
          <a:xfrm>
            <a:off x="5796129" y="534059"/>
            <a:ext cx="2803021" cy="1882999"/>
            <a:chOff x="622800" y="534059"/>
            <a:chExt cx="2803021" cy="1882999"/>
          </a:xfrm>
        </p:grpSpPr>
        <p:sp>
          <p:nvSpPr>
            <p:cNvPr id="4" name="Suorakulmio 3">
              <a:extLst>
                <a:ext uri="{FF2B5EF4-FFF2-40B4-BE49-F238E27FC236}">
                  <a16:creationId xmlns:a16="http://schemas.microsoft.com/office/drawing/2014/main" id="{36899D83-1ED3-4A41-80B3-B38676E346E5}"/>
                </a:ext>
              </a:extLst>
            </p:cNvPr>
            <p:cNvSpPr/>
            <p:nvPr/>
          </p:nvSpPr>
          <p:spPr>
            <a:xfrm>
              <a:off x="622800" y="539621"/>
              <a:ext cx="2803021" cy="1877437"/>
            </a:xfrm>
            <a:prstGeom prst="rect">
              <a:avLst/>
            </a:prstGeom>
          </p:spPr>
          <p:txBody>
            <a:bodyPr wrap="square">
              <a:spAutoFit/>
            </a:bodyPr>
            <a:lstStyle/>
            <a:p>
              <a:pPr lvl="0" algn="r">
                <a:lnSpc>
                  <a:spcPct val="90000"/>
                </a:lnSpc>
                <a:spcAft>
                  <a:spcPts val="300"/>
                </a:spcAft>
                <a:buClr>
                  <a:schemeClr val="dk2"/>
                </a:buClr>
                <a:buSzPts val="2100"/>
              </a:pPr>
              <a:r>
                <a:rPr lang="fi-FI" sz="3200" dirty="0">
                  <a:latin typeface="Source Sans Pro Light" panose="020B0403030403020204" pitchFamily="34" charset="0"/>
                  <a:ea typeface="Roboto"/>
                  <a:cs typeface="Roboto"/>
                  <a:sym typeface="Roboto"/>
                </a:rPr>
                <a:t>SAAVUTETTA­VUUDESTA JA</a:t>
              </a:r>
              <a:r>
                <a:rPr lang="fi-FI" sz="3200" b="1" dirty="0">
                  <a:latin typeface="Source Sans Pro" panose="020B0503030403020204" pitchFamily="34" charset="0"/>
                  <a:ea typeface="Roboto"/>
                  <a:cs typeface="Roboto"/>
                  <a:sym typeface="Roboto"/>
                </a:rPr>
                <a:t> TOIMIVASTA ARJESTA</a:t>
              </a:r>
            </a:p>
          </p:txBody>
        </p:sp>
        <p:sp>
          <p:nvSpPr>
            <p:cNvPr id="12" name="Tasakylkinen kolmio 27">
              <a:extLst>
                <a:ext uri="{FF2B5EF4-FFF2-40B4-BE49-F238E27FC236}">
                  <a16:creationId xmlns:a16="http://schemas.microsoft.com/office/drawing/2014/main" id="{1C95AA33-54D2-B944-8F9F-E6A88CD10090}"/>
                </a:ext>
              </a:extLst>
            </p:cNvPr>
            <p:cNvSpPr/>
            <p:nvPr/>
          </p:nvSpPr>
          <p:spPr>
            <a:xfrm rot="16200000">
              <a:off x="526790" y="685330"/>
              <a:ext cx="476738" cy="17419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chemeClr val="accent1"/>
                </a:solidFill>
              </a:endParaRPr>
            </a:p>
          </p:txBody>
        </p:sp>
      </p:grpSp>
      <p:sp>
        <p:nvSpPr>
          <p:cNvPr id="16" name="Google Shape;66;p15">
            <a:extLst>
              <a:ext uri="{FF2B5EF4-FFF2-40B4-BE49-F238E27FC236}">
                <a16:creationId xmlns:a16="http://schemas.microsoft.com/office/drawing/2014/main" id="{5C0CF856-894D-F443-A6E7-979C9E5BE251}"/>
              </a:ext>
            </a:extLst>
          </p:cNvPr>
          <p:cNvSpPr txBox="1">
            <a:spLocks/>
          </p:cNvSpPr>
          <p:nvPr/>
        </p:nvSpPr>
        <p:spPr>
          <a:xfrm>
            <a:off x="622800" y="199214"/>
            <a:ext cx="7976350" cy="350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tabLst>
                <a:tab pos="7740000" algn="r"/>
              </a:tabLst>
            </a:pPr>
            <a:r>
              <a:rPr lang="fi" sz="1200" b="1" dirty="0">
                <a:solidFill>
                  <a:schemeClr val="bg2"/>
                </a:solidFill>
                <a:ea typeface="Roboto"/>
                <a:cs typeface="Roboto"/>
                <a:sym typeface="Roboto"/>
              </a:rPr>
              <a:t>PITO- JA VETOVOIMAA	</a:t>
            </a:r>
            <a:r>
              <a:rPr lang="fi" sz="1200" dirty="0">
                <a:solidFill>
                  <a:schemeClr val="accent4"/>
                </a:solidFill>
                <a:ea typeface="Roboto"/>
                <a:cs typeface="Roboto"/>
                <a:sym typeface="Roboto"/>
              </a:rPr>
              <a:t>Skenaariosta riippumattomat toimenpiteet</a:t>
            </a:r>
            <a:endParaRPr lang="fi-FI" sz="1200" b="1" dirty="0">
              <a:solidFill>
                <a:schemeClr val="bg2"/>
              </a:solidFill>
              <a:ea typeface="Roboto"/>
              <a:cs typeface="Roboto"/>
              <a:sym typeface="Roboto"/>
            </a:endParaRPr>
          </a:p>
        </p:txBody>
      </p:sp>
      <p:sp>
        <p:nvSpPr>
          <p:cNvPr id="3" name="Dian numeron paikkamerkki 2">
            <a:extLst>
              <a:ext uri="{FF2B5EF4-FFF2-40B4-BE49-F238E27FC236}">
                <a16:creationId xmlns:a16="http://schemas.microsoft.com/office/drawing/2014/main" id="{7E160792-27FE-4D68-91FD-E9FCBB86B878}"/>
              </a:ext>
            </a:extLst>
          </p:cNvPr>
          <p:cNvSpPr>
            <a:spLocks noGrp="1"/>
          </p:cNvSpPr>
          <p:nvPr>
            <p:ph type="sldNum" idx="12"/>
          </p:nvPr>
        </p:nvSpPr>
        <p:spPr/>
        <p:txBody>
          <a:bodyPr/>
          <a:lstStyle/>
          <a:p>
            <a:fld id="{00000000-1234-1234-1234-123412341234}" type="slidenum">
              <a:rPr lang="fi" smtClean="0"/>
              <a:pPr/>
              <a:t>43</a:t>
            </a:fld>
            <a:endParaRPr lang="fi"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fi" dirty="0"/>
              <a:t>Liitteet</a:t>
            </a:r>
            <a:endParaRPr dirty="0"/>
          </a:p>
        </p:txBody>
      </p:sp>
      <p:sp>
        <p:nvSpPr>
          <p:cNvPr id="2" name="Dian numeron paikkamerkki 1">
            <a:extLst>
              <a:ext uri="{FF2B5EF4-FFF2-40B4-BE49-F238E27FC236}">
                <a16:creationId xmlns:a16="http://schemas.microsoft.com/office/drawing/2014/main" id="{B6A4C43D-8777-4B5C-93BA-E62F09723553}"/>
              </a:ext>
            </a:extLst>
          </p:cNvPr>
          <p:cNvSpPr>
            <a:spLocks noGrp="1"/>
          </p:cNvSpPr>
          <p:nvPr>
            <p:ph type="sldNum" idx="12"/>
          </p:nvPr>
        </p:nvSpPr>
        <p:spPr/>
        <p:txBody>
          <a:bodyPr/>
          <a:lstStyle/>
          <a:p>
            <a:fld id="{00000000-1234-1234-1234-123412341234}" type="slidenum">
              <a:rPr lang="fi" smtClean="0"/>
              <a:pPr/>
              <a:t>44</a:t>
            </a:fld>
            <a:endParaRPr lang="fi"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47"/>
          <p:cNvSpPr txBox="1">
            <a:spLocks noGrp="1"/>
          </p:cNvSpPr>
          <p:nvPr>
            <p:ph type="body" idx="1"/>
          </p:nvPr>
        </p:nvSpPr>
        <p:spPr>
          <a:xfrm>
            <a:off x="622800" y="558156"/>
            <a:ext cx="8209500" cy="718554"/>
          </a:xfrm>
          <a:prstGeom prst="rect">
            <a:avLst/>
          </a:prstGeom>
          <a:noFill/>
          <a:ln>
            <a:noFill/>
          </a:ln>
        </p:spPr>
        <p:txBody>
          <a:bodyPr spcFirstLastPara="1" wrap="square" lIns="91425" tIns="91425" rIns="91425" bIns="91425" anchor="t" anchorCtr="0">
            <a:noAutofit/>
          </a:bodyPr>
          <a:lstStyle/>
          <a:p>
            <a:pPr marL="0" lvl="0" indent="0" algn="l" rtl="0">
              <a:lnSpc>
                <a:spcPct val="80000"/>
              </a:lnSpc>
              <a:spcAft>
                <a:spcPts val="600"/>
              </a:spcAft>
              <a:buSzPts val="1800"/>
              <a:buNone/>
            </a:pPr>
            <a:r>
              <a:rPr lang="fi" sz="2000" b="1" dirty="0">
                <a:solidFill>
                  <a:srgbClr val="000000"/>
                </a:solidFill>
                <a:latin typeface="Source Sans Pro" panose="020B0503030403020204" pitchFamily="34" charset="0"/>
                <a:ea typeface="Roboto"/>
                <a:cs typeface="Roboto"/>
                <a:sym typeface="Roboto"/>
              </a:rPr>
              <a:t>Työskentely  rakentui toimintaympäristön nykytilan tarkastelun, teematyöpajojen sekä ohjausryhmätyöskentelyn ympärille (kuva 1).</a:t>
            </a:r>
          </a:p>
        </p:txBody>
      </p:sp>
      <p:grpSp>
        <p:nvGrpSpPr>
          <p:cNvPr id="33" name="Ryhmä 32">
            <a:extLst>
              <a:ext uri="{FF2B5EF4-FFF2-40B4-BE49-F238E27FC236}">
                <a16:creationId xmlns:a16="http://schemas.microsoft.com/office/drawing/2014/main" id="{D7BEB9A2-55F3-874B-8B71-10C89380A335}"/>
              </a:ext>
            </a:extLst>
          </p:cNvPr>
          <p:cNvGrpSpPr/>
          <p:nvPr/>
        </p:nvGrpSpPr>
        <p:grpSpPr>
          <a:xfrm>
            <a:off x="127291" y="2925616"/>
            <a:ext cx="8982204" cy="2066819"/>
            <a:chOff x="-4337401" y="391839"/>
            <a:chExt cx="24198148" cy="4607557"/>
          </a:xfrm>
        </p:grpSpPr>
        <p:sp>
          <p:nvSpPr>
            <p:cNvPr id="34" name="Suorakulmio 33">
              <a:extLst>
                <a:ext uri="{FF2B5EF4-FFF2-40B4-BE49-F238E27FC236}">
                  <a16:creationId xmlns:a16="http://schemas.microsoft.com/office/drawing/2014/main" id="{C636C94B-E8FB-784E-AF4C-BB8A91165E1D}"/>
                </a:ext>
              </a:extLst>
            </p:cNvPr>
            <p:cNvSpPr/>
            <p:nvPr/>
          </p:nvSpPr>
          <p:spPr>
            <a:xfrm>
              <a:off x="18067864" y="391839"/>
              <a:ext cx="1556168" cy="2952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Suorakulmio 34">
              <a:extLst>
                <a:ext uri="{FF2B5EF4-FFF2-40B4-BE49-F238E27FC236}">
                  <a16:creationId xmlns:a16="http://schemas.microsoft.com/office/drawing/2014/main" id="{AA37B158-5B18-D444-84AA-C3034B8B7090}"/>
                </a:ext>
              </a:extLst>
            </p:cNvPr>
            <p:cNvSpPr/>
            <p:nvPr/>
          </p:nvSpPr>
          <p:spPr>
            <a:xfrm>
              <a:off x="14063706" y="391839"/>
              <a:ext cx="3960876" cy="2952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Suorakulmio 35">
              <a:extLst>
                <a:ext uri="{FF2B5EF4-FFF2-40B4-BE49-F238E27FC236}">
                  <a16:creationId xmlns:a16="http://schemas.microsoft.com/office/drawing/2014/main" id="{32650E07-AC3E-2548-9B4C-A5EA541816B7}"/>
                </a:ext>
              </a:extLst>
            </p:cNvPr>
            <p:cNvSpPr/>
            <p:nvPr/>
          </p:nvSpPr>
          <p:spPr>
            <a:xfrm>
              <a:off x="1821300" y="391839"/>
              <a:ext cx="12199124" cy="2952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Suorakulmio 36">
              <a:extLst>
                <a:ext uri="{FF2B5EF4-FFF2-40B4-BE49-F238E27FC236}">
                  <a16:creationId xmlns:a16="http://schemas.microsoft.com/office/drawing/2014/main" id="{1948F572-E7A0-7849-95E9-7CBBBE27F278}"/>
                </a:ext>
              </a:extLst>
            </p:cNvPr>
            <p:cNvSpPr/>
            <p:nvPr/>
          </p:nvSpPr>
          <p:spPr>
            <a:xfrm>
              <a:off x="-4337401" y="391839"/>
              <a:ext cx="6115419" cy="2952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38" name="Sisällön paikkamerkki 2">
              <a:extLst>
                <a:ext uri="{FF2B5EF4-FFF2-40B4-BE49-F238E27FC236}">
                  <a16:creationId xmlns:a16="http://schemas.microsoft.com/office/drawing/2014/main" id="{235B8ED1-E111-EB44-BBCE-44A38EE4CEF4}"/>
                </a:ext>
              </a:extLst>
            </p:cNvPr>
            <p:cNvGraphicFramePr>
              <a:graphicFrameLocks/>
            </p:cNvGraphicFramePr>
            <p:nvPr>
              <p:extLst>
                <p:ext uri="{D42A27DB-BD31-4B8C-83A1-F6EECF244321}">
                  <p14:modId xmlns:p14="http://schemas.microsoft.com/office/powerpoint/2010/main" val="1241757671"/>
                </p:ext>
              </p:extLst>
            </p:nvPr>
          </p:nvGraphicFramePr>
          <p:xfrm>
            <a:off x="-4120495" y="988279"/>
            <a:ext cx="23731276" cy="2952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Suorakulmio 38">
              <a:extLst>
                <a:ext uri="{FF2B5EF4-FFF2-40B4-BE49-F238E27FC236}">
                  <a16:creationId xmlns:a16="http://schemas.microsoft.com/office/drawing/2014/main" id="{5C03E48E-868D-1842-BD98-B8E2C2986F4D}"/>
                </a:ext>
              </a:extLst>
            </p:cNvPr>
            <p:cNvSpPr/>
            <p:nvPr/>
          </p:nvSpPr>
          <p:spPr>
            <a:xfrm>
              <a:off x="-3600465" y="509651"/>
              <a:ext cx="4619468" cy="1015662"/>
            </a:xfrm>
            <a:prstGeom prst="rect">
              <a:avLst/>
            </a:prstGeom>
          </p:spPr>
          <p:txBody>
            <a:bodyPr wrap="square">
              <a:noAutofit/>
            </a:bodyPr>
            <a:lstStyle/>
            <a:p>
              <a:pPr algn="ctr"/>
              <a:r>
                <a:rPr lang="fi-FI" sz="800" b="1" dirty="0">
                  <a:latin typeface="Source Sans Pro" panose="020B0503030403020204" pitchFamily="34" charset="0"/>
                  <a:ea typeface="Trebuchet MS" panose="020B0603020202020204" pitchFamily="34" charset="0"/>
                  <a:cs typeface="Trebuchet MS" panose="020B0603020202020204" pitchFamily="34" charset="0"/>
                </a:rPr>
                <a:t>VAIHE 1</a:t>
              </a:r>
              <a:br>
                <a:rPr lang="fi-FI" sz="800" b="1" dirty="0">
                  <a:latin typeface="Source Sans Pro" panose="020B0503030403020204" pitchFamily="34" charset="0"/>
                  <a:ea typeface="Trebuchet MS" panose="020B0603020202020204" pitchFamily="34" charset="0"/>
                  <a:cs typeface="Trebuchet MS" panose="020B0603020202020204" pitchFamily="34" charset="0"/>
                </a:rPr>
              </a:br>
              <a:r>
                <a:rPr lang="fi-FI" sz="800" b="1" dirty="0">
                  <a:latin typeface="Source Sans Pro" panose="020B0503030403020204" pitchFamily="34" charset="0"/>
                  <a:ea typeface="Trebuchet MS" panose="020B0603020202020204" pitchFamily="34" charset="0"/>
                  <a:cs typeface="Trebuchet MS" panose="020B0603020202020204" pitchFamily="34" charset="0"/>
                </a:rPr>
                <a:t>Nykytilan analyysi ja toimintaympäristön tarkastelu</a:t>
              </a:r>
              <a:endParaRPr lang="fi-FI" sz="800" b="1" dirty="0">
                <a:latin typeface="Source Sans Pro" panose="020B0503030403020204" pitchFamily="34" charset="0"/>
              </a:endParaRPr>
            </a:p>
          </p:txBody>
        </p:sp>
        <p:sp>
          <p:nvSpPr>
            <p:cNvPr id="40" name="Suorakulmio 39">
              <a:extLst>
                <a:ext uri="{FF2B5EF4-FFF2-40B4-BE49-F238E27FC236}">
                  <a16:creationId xmlns:a16="http://schemas.microsoft.com/office/drawing/2014/main" id="{101BC6B7-68CC-5947-9ED9-38DFAE689D28}"/>
                </a:ext>
              </a:extLst>
            </p:cNvPr>
            <p:cNvSpPr/>
            <p:nvPr/>
          </p:nvSpPr>
          <p:spPr>
            <a:xfrm>
              <a:off x="5026507" y="504855"/>
              <a:ext cx="5732635" cy="1015662"/>
            </a:xfrm>
            <a:prstGeom prst="rect">
              <a:avLst/>
            </a:prstGeom>
          </p:spPr>
          <p:txBody>
            <a:bodyPr wrap="square">
              <a:noAutofit/>
            </a:bodyPr>
            <a:lstStyle/>
            <a:p>
              <a:pPr algn="ctr"/>
              <a:r>
                <a:rPr lang="fi-FI" sz="800" b="1" dirty="0">
                  <a:latin typeface="Source Sans Pro" panose="020B0503030403020204" pitchFamily="34" charset="0"/>
                </a:rPr>
                <a:t>VAIHEET 2-3</a:t>
              </a:r>
              <a:br>
                <a:rPr lang="fi-FI" sz="800" b="1" dirty="0">
                  <a:latin typeface="Source Sans Pro" panose="020B0503030403020204" pitchFamily="34" charset="0"/>
                </a:rPr>
              </a:br>
              <a:r>
                <a:rPr lang="fi-FI" sz="800" b="1" dirty="0">
                  <a:latin typeface="Source Sans Pro" panose="020B0503030403020204" pitchFamily="34" charset="0"/>
                </a:rPr>
                <a:t>Skenaarioiden ja</a:t>
              </a:r>
              <a:br>
                <a:rPr lang="fi-FI" sz="800" b="1" dirty="0">
                  <a:latin typeface="Source Sans Pro" panose="020B0503030403020204" pitchFamily="34" charset="0"/>
                </a:rPr>
              </a:br>
              <a:r>
                <a:rPr lang="fi-FI" sz="800" b="1" dirty="0">
                  <a:latin typeface="Source Sans Pro" panose="020B0503030403020204" pitchFamily="34" charset="0"/>
                </a:rPr>
                <a:t>varautumissuunnitelmien laatiminen. </a:t>
              </a:r>
            </a:p>
          </p:txBody>
        </p:sp>
        <p:sp>
          <p:nvSpPr>
            <p:cNvPr id="41" name="Suorakulmio 40">
              <a:extLst>
                <a:ext uri="{FF2B5EF4-FFF2-40B4-BE49-F238E27FC236}">
                  <a16:creationId xmlns:a16="http://schemas.microsoft.com/office/drawing/2014/main" id="{44FB073A-C708-964E-84B8-08D0CB8DE717}"/>
                </a:ext>
              </a:extLst>
            </p:cNvPr>
            <p:cNvSpPr/>
            <p:nvPr/>
          </p:nvSpPr>
          <p:spPr>
            <a:xfrm>
              <a:off x="14113381" y="504855"/>
              <a:ext cx="3911202" cy="1015662"/>
            </a:xfrm>
            <a:prstGeom prst="rect">
              <a:avLst/>
            </a:prstGeom>
          </p:spPr>
          <p:txBody>
            <a:bodyPr wrap="square">
              <a:noAutofit/>
            </a:bodyPr>
            <a:lstStyle/>
            <a:p>
              <a:pPr algn="ctr"/>
              <a:r>
                <a:rPr lang="fi-FI" sz="800" b="1" dirty="0">
                  <a:latin typeface="Source Sans Pro" panose="020B0503030403020204" pitchFamily="34" charset="0"/>
                </a:rPr>
                <a:t>VAIHEET 4-5 Tulevaisuuskuvan ja toimenpiteiden laatiminen</a:t>
              </a:r>
              <a:r>
                <a:rPr lang="fi-FI" sz="800" b="1" dirty="0">
                  <a:latin typeface="Source Sans Pro" panose="020B0503030403020204" pitchFamily="34" charset="0"/>
                  <a:ea typeface="Trebuchet MS" panose="020B0603020202020204" pitchFamily="34" charset="0"/>
                  <a:cs typeface="Trebuchet MS" panose="020B0603020202020204" pitchFamily="34" charset="0"/>
                </a:rPr>
                <a:t>. </a:t>
              </a:r>
              <a:endParaRPr lang="fi-FI" sz="800" b="1" dirty="0">
                <a:latin typeface="Source Sans Pro" panose="020B0503030403020204" pitchFamily="34" charset="0"/>
              </a:endParaRPr>
            </a:p>
          </p:txBody>
        </p:sp>
        <p:sp>
          <p:nvSpPr>
            <p:cNvPr id="42" name="Suorakulmio 41">
              <a:extLst>
                <a:ext uri="{FF2B5EF4-FFF2-40B4-BE49-F238E27FC236}">
                  <a16:creationId xmlns:a16="http://schemas.microsoft.com/office/drawing/2014/main" id="{ACB0E2FE-7079-3A4E-87A9-994526DCCDB1}"/>
                </a:ext>
              </a:extLst>
            </p:cNvPr>
            <p:cNvSpPr/>
            <p:nvPr/>
          </p:nvSpPr>
          <p:spPr>
            <a:xfrm>
              <a:off x="17831150" y="788224"/>
              <a:ext cx="2029597" cy="400110"/>
            </a:xfrm>
            <a:prstGeom prst="rect">
              <a:avLst/>
            </a:prstGeom>
          </p:spPr>
          <p:txBody>
            <a:bodyPr wrap="square">
              <a:noAutofit/>
            </a:bodyPr>
            <a:lstStyle/>
            <a:p>
              <a:pPr algn="ctr"/>
              <a:r>
                <a:rPr lang="fi-FI" sz="800" b="1" dirty="0">
                  <a:latin typeface="Source Sans Pro" panose="020B0503030403020204" pitchFamily="34" charset="0"/>
                </a:rPr>
                <a:t>Raportointi</a:t>
              </a:r>
            </a:p>
          </p:txBody>
        </p:sp>
        <p:graphicFrame>
          <p:nvGraphicFramePr>
            <p:cNvPr id="43" name="Sisällön paikkamerkki 2">
              <a:extLst>
                <a:ext uri="{FF2B5EF4-FFF2-40B4-BE49-F238E27FC236}">
                  <a16:creationId xmlns:a16="http://schemas.microsoft.com/office/drawing/2014/main" id="{66ECF9D2-1B50-CF4C-BEA2-C5E9A25FF967}"/>
                </a:ext>
              </a:extLst>
            </p:cNvPr>
            <p:cNvGraphicFramePr>
              <a:graphicFrameLocks/>
            </p:cNvGraphicFramePr>
            <p:nvPr>
              <p:extLst>
                <p:ext uri="{D42A27DB-BD31-4B8C-83A1-F6EECF244321}">
                  <p14:modId xmlns:p14="http://schemas.microsoft.com/office/powerpoint/2010/main" val="1609759498"/>
                </p:ext>
              </p:extLst>
            </p:nvPr>
          </p:nvGraphicFramePr>
          <p:xfrm>
            <a:off x="-1107682" y="3457185"/>
            <a:ext cx="3194366" cy="15422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4" name="Sisällön paikkamerkki 2">
              <a:extLst>
                <a:ext uri="{FF2B5EF4-FFF2-40B4-BE49-F238E27FC236}">
                  <a16:creationId xmlns:a16="http://schemas.microsoft.com/office/drawing/2014/main" id="{5A3A012F-FA1D-534E-8A26-33D2C167C092}"/>
                </a:ext>
              </a:extLst>
            </p:cNvPr>
            <p:cNvGraphicFramePr>
              <a:graphicFrameLocks/>
            </p:cNvGraphicFramePr>
            <p:nvPr>
              <p:extLst>
                <p:ext uri="{D42A27DB-BD31-4B8C-83A1-F6EECF244321}">
                  <p14:modId xmlns:p14="http://schemas.microsoft.com/office/powerpoint/2010/main" val="1708583530"/>
                </p:ext>
              </p:extLst>
            </p:nvPr>
          </p:nvGraphicFramePr>
          <p:xfrm>
            <a:off x="8293864" y="3457185"/>
            <a:ext cx="3194366" cy="15422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5" name="Sisällön paikkamerkki 2">
              <a:extLst>
                <a:ext uri="{FF2B5EF4-FFF2-40B4-BE49-F238E27FC236}">
                  <a16:creationId xmlns:a16="http://schemas.microsoft.com/office/drawing/2014/main" id="{D52CF997-0008-9F48-AE2F-C0E24D348786}"/>
                </a:ext>
              </a:extLst>
            </p:cNvPr>
            <p:cNvGraphicFramePr>
              <a:graphicFrameLocks/>
            </p:cNvGraphicFramePr>
            <p:nvPr>
              <p:extLst>
                <p:ext uri="{D42A27DB-BD31-4B8C-83A1-F6EECF244321}">
                  <p14:modId xmlns:p14="http://schemas.microsoft.com/office/powerpoint/2010/main" val="1130475886"/>
                </p:ext>
              </p:extLst>
            </p:nvPr>
          </p:nvGraphicFramePr>
          <p:xfrm>
            <a:off x="10759142" y="3626262"/>
            <a:ext cx="3194366" cy="12040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20" name="Google Shape;102;p21">
            <a:extLst>
              <a:ext uri="{FF2B5EF4-FFF2-40B4-BE49-F238E27FC236}">
                <a16:creationId xmlns:a16="http://schemas.microsoft.com/office/drawing/2014/main" id="{2B22493E-6EB9-F843-BB6E-01FF426FD82D}"/>
              </a:ext>
            </a:extLst>
          </p:cNvPr>
          <p:cNvSpPr txBox="1">
            <a:spLocks/>
          </p:cNvSpPr>
          <p:nvPr/>
        </p:nvSpPr>
        <p:spPr>
          <a:xfrm>
            <a:off x="622800" y="287337"/>
            <a:ext cx="8717099" cy="443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tabLst>
                <a:tab pos="7910513" algn="r"/>
              </a:tabLst>
            </a:pPr>
            <a:r>
              <a:rPr lang="fi" sz="1200" dirty="0">
                <a:solidFill>
                  <a:srgbClr val="000000"/>
                </a:solidFill>
                <a:ea typeface="Roboto"/>
                <a:cs typeface="Roboto"/>
                <a:sym typeface="Roboto"/>
              </a:rPr>
              <a:t>SKENAARIOTYÖN ETENEMINEN</a:t>
            </a:r>
            <a:endParaRPr lang="fi-FI" sz="1200" dirty="0">
              <a:ea typeface="Roboto"/>
              <a:cs typeface="Roboto"/>
              <a:sym typeface="Roboto"/>
            </a:endParaRPr>
          </a:p>
        </p:txBody>
      </p:sp>
      <p:sp>
        <p:nvSpPr>
          <p:cNvPr id="21" name="Google Shape;347;p47">
            <a:extLst>
              <a:ext uri="{FF2B5EF4-FFF2-40B4-BE49-F238E27FC236}">
                <a16:creationId xmlns:a16="http://schemas.microsoft.com/office/drawing/2014/main" id="{05C612AD-BDB0-F249-8A22-7E05AA959308}"/>
              </a:ext>
            </a:extLst>
          </p:cNvPr>
          <p:cNvSpPr txBox="1">
            <a:spLocks/>
          </p:cNvSpPr>
          <p:nvPr/>
        </p:nvSpPr>
        <p:spPr>
          <a:xfrm>
            <a:off x="622800" y="1195504"/>
            <a:ext cx="8320687" cy="1487204"/>
          </a:xfrm>
          <a:prstGeom prst="rect">
            <a:avLst/>
          </a:prstGeom>
          <a:noFill/>
          <a:ln>
            <a:noFill/>
          </a:ln>
        </p:spPr>
        <p:txBody>
          <a:bodyPr spcFirstLastPara="1" wrap="square" lIns="91425" tIns="91425" rIns="91425" bIns="91425" numCol="3" spcCol="1440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None/>
              <a:defRPr sz="1800" b="0" i="0" u="none" strike="noStrike" cap="none">
                <a:solidFill>
                  <a:schemeClr val="tx1"/>
                </a:solidFill>
                <a:latin typeface="Source Sans Pro" panose="020B0503030403020204" pitchFamily="34" charset="0"/>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spcAft>
                <a:spcPts val="300"/>
              </a:spcAft>
            </a:pPr>
            <a:r>
              <a:rPr lang="fi-FI" sz="1000" dirty="0">
                <a:solidFill>
                  <a:srgbClr val="000000"/>
                </a:solidFill>
                <a:ea typeface="Roboto"/>
                <a:cs typeface="Roboto"/>
                <a:sym typeface="Roboto"/>
              </a:rPr>
              <a:t>Skenaariotyöskentelyyn osallistui yhteensä lähes 200 </a:t>
            </a:r>
            <a:r>
              <a:rPr lang="fi-FI" sz="1000" dirty="0">
                <a:solidFill>
                  <a:srgbClr val="FF0000"/>
                </a:solidFill>
                <a:ea typeface="Roboto"/>
                <a:cs typeface="Roboto"/>
                <a:sym typeface="Roboto"/>
              </a:rPr>
              <a:t> </a:t>
            </a:r>
            <a:r>
              <a:rPr lang="fi-FI" sz="1000" dirty="0">
                <a:solidFill>
                  <a:srgbClr val="000000"/>
                </a:solidFill>
                <a:ea typeface="Roboto"/>
                <a:cs typeface="Roboto"/>
                <a:sym typeface="Roboto"/>
              </a:rPr>
              <a:t>henkilöä. Osallistujat edustivat monipuoli­ses­ti maakunnan eri toimijoita, kuten eteläkar­ja­laisia kuntia, koulutusorganisaatioita ja järjes­töjä mu­kaan lukien niin yrityskentän kuin nuor­ten ja opis­­kelijoiden edustajia. Raportissa esite­tyt ske­naario­kuvaukset on koostettu työskente­lyyn </a:t>
            </a:r>
            <a:r>
              <a:rPr lang="fi-FI" sz="1000" spc="-20" dirty="0">
                <a:solidFill>
                  <a:srgbClr val="000000"/>
                </a:solidFill>
                <a:ea typeface="Roboto"/>
                <a:cs typeface="Roboto"/>
                <a:sym typeface="Roboto"/>
              </a:rPr>
              <a:t>osal­lis­tuneiden tuotosten ja kommenttien pohjalta.</a:t>
            </a:r>
          </a:p>
          <a:p>
            <a:pPr marL="0" lvl="0" indent="0">
              <a:spcAft>
                <a:spcPts val="300"/>
              </a:spcAft>
            </a:pPr>
            <a:r>
              <a:rPr lang="fi-FI" sz="1000" dirty="0">
                <a:solidFill>
                  <a:srgbClr val="000000"/>
                </a:solidFill>
                <a:ea typeface="Roboto"/>
                <a:cs typeface="Roboto"/>
                <a:sym typeface="Roboto"/>
              </a:rPr>
              <a:t>Skenaarioiden laadinnan jälkeen muodostettiin vielä pohja yhteiselle näkemykselle Etelä-Karja­lan tulevaisuusvisiosta</a:t>
            </a:r>
            <a:r>
              <a:rPr lang="fi-FI" sz="900" b="1" dirty="0">
                <a:solidFill>
                  <a:schemeClr val="accent1"/>
                </a:solidFill>
                <a:sym typeface="Roboto"/>
              </a:rPr>
              <a:t>. </a:t>
            </a:r>
            <a:r>
              <a:rPr lang="fi-FI" sz="1000" b="1" dirty="0">
                <a:solidFill>
                  <a:schemeClr val="accent1"/>
                </a:solidFill>
                <a:sym typeface="Roboto"/>
              </a:rPr>
              <a:t>Vaikutamme teoillamme ja valinnoillamme siihen, miten pääsemme vi­sion kuvaamaan tulevaisuuteen. </a:t>
            </a:r>
            <a:r>
              <a:rPr lang="fi-FI" sz="1000" dirty="0">
                <a:solidFill>
                  <a:srgbClr val="000000"/>
                </a:solidFill>
                <a:ea typeface="Roboto"/>
                <a:cs typeface="Roboto"/>
                <a:sym typeface="Roboto"/>
              </a:rPr>
              <a:t>Vaihtoehtojen pohti­misessa on väistämätöntä tunnistaa myös ne kes­­keiset arvot, joihin pohjautuen valinnat tule­vassa maakuntasuunnitelmassa tehdään. </a:t>
            </a:r>
          </a:p>
          <a:p>
            <a:pPr marL="0" lvl="0" indent="0">
              <a:spcAft>
                <a:spcPts val="300"/>
              </a:spcAft>
            </a:pPr>
            <a:r>
              <a:rPr lang="fi-FI" sz="1000" dirty="0">
                <a:solidFill>
                  <a:srgbClr val="000000"/>
                </a:solidFill>
                <a:ea typeface="Roboto"/>
                <a:cs typeface="Roboto"/>
                <a:sym typeface="Roboto"/>
              </a:rPr>
              <a:t>Tätä yhteistä arvokeskustelua käytiin myös vision muodostamisen yhteydessä. Tässä raportissa esitetty tiivistys yhteisestä visiosta pohjautuu skenaariotyön yhteydessä käytyyn keskusteluun, mutta lopullisen vision täsmentäminen jatkuu maakuntaohjelmaa laadittaessa.</a:t>
            </a:r>
          </a:p>
        </p:txBody>
      </p:sp>
      <p:sp>
        <p:nvSpPr>
          <p:cNvPr id="2" name="Dian numeron paikkamerkki 1">
            <a:extLst>
              <a:ext uri="{FF2B5EF4-FFF2-40B4-BE49-F238E27FC236}">
                <a16:creationId xmlns:a16="http://schemas.microsoft.com/office/drawing/2014/main" id="{CDC75D09-9128-4050-9064-BE342C96F2D3}"/>
              </a:ext>
            </a:extLst>
          </p:cNvPr>
          <p:cNvSpPr>
            <a:spLocks noGrp="1"/>
          </p:cNvSpPr>
          <p:nvPr>
            <p:ph type="sldNum" idx="12"/>
          </p:nvPr>
        </p:nvSpPr>
        <p:spPr/>
        <p:txBody>
          <a:bodyPr/>
          <a:lstStyle/>
          <a:p>
            <a:fld id="{00000000-1234-1234-1234-123412341234}" type="slidenum">
              <a:rPr lang="fi" smtClean="0"/>
              <a:pPr/>
              <a:t>45</a:t>
            </a:fld>
            <a:endParaRPr lang="fi" dirty="0"/>
          </a:p>
        </p:txBody>
      </p:sp>
    </p:spTree>
    <p:extLst>
      <p:ext uri="{BB962C8B-B14F-4D97-AF65-F5344CB8AC3E}">
        <p14:creationId xmlns:p14="http://schemas.microsoft.com/office/powerpoint/2010/main" val="2199513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48"/>
          <p:cNvSpPr txBox="1">
            <a:spLocks noGrp="1"/>
          </p:cNvSpPr>
          <p:nvPr>
            <p:ph type="body" idx="1"/>
          </p:nvPr>
        </p:nvSpPr>
        <p:spPr>
          <a:xfrm>
            <a:off x="622800" y="1192696"/>
            <a:ext cx="8100414" cy="3573513"/>
          </a:xfrm>
          <a:prstGeom prst="rect">
            <a:avLst/>
          </a:prstGeom>
          <a:noFill/>
          <a:ln>
            <a:noFill/>
          </a:ln>
        </p:spPr>
        <p:txBody>
          <a:bodyPr spcFirstLastPara="1" wrap="square" lIns="91425" tIns="91425" rIns="91425" bIns="91425" numCol="3" spcCol="360000" anchor="t" anchorCtr="0">
            <a:noAutofit/>
          </a:bodyPr>
          <a:lstStyle/>
          <a:p>
            <a:pPr marL="0" lvl="0" indent="0" algn="l" rtl="0">
              <a:lnSpc>
                <a:spcPct val="115000"/>
              </a:lnSpc>
              <a:spcBef>
                <a:spcPts val="0"/>
              </a:spcBef>
              <a:spcAft>
                <a:spcPts val="0"/>
              </a:spcAft>
              <a:buSzPts val="1800"/>
              <a:buNone/>
            </a:pPr>
            <a:r>
              <a:rPr lang="fi" sz="1200" dirty="0">
                <a:solidFill>
                  <a:srgbClr val="000000"/>
                </a:solidFill>
                <a:latin typeface="Source Sans Pro" panose="020B0503030403020204" pitchFamily="34" charset="0"/>
                <a:ea typeface="Roboto"/>
                <a:cs typeface="Roboto"/>
                <a:sym typeface="Roboto"/>
              </a:rPr>
              <a:t>Työpajatyöskentelyyn sisältyi niin teemaltaan laaja-alaisia työpajoja (kick-off-seminaari, varautumisen paja  ja visiotyöpaja) kuin teemoit­taisia työpajoja (osaaminen, yhteis­työ, uusiutuminen). Howspace-alusta tomi  työn aikana juoksevana työstöalustana. Työpajoissa hyödyn­nettiin lisäksi selainpohjaista screen.io-alustaa työskentelyn dokumentointiin.</a:t>
            </a:r>
            <a:endParaRPr sz="12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1600"/>
              </a:spcBef>
              <a:spcAft>
                <a:spcPts val="0"/>
              </a:spcAft>
              <a:buSzPts val="1800"/>
              <a:buNone/>
            </a:pPr>
            <a:r>
              <a:rPr lang="fi" sz="1200" dirty="0">
                <a:solidFill>
                  <a:srgbClr val="000000"/>
                </a:solidFill>
                <a:latin typeface="Source Sans Pro" panose="020B0503030403020204" pitchFamily="34" charset="0"/>
                <a:ea typeface="Roboto"/>
                <a:cs typeface="Roboto"/>
                <a:sym typeface="Roboto"/>
              </a:rPr>
              <a:t>Työpajoissa syntynyt materiaali on analysoitu ja teemoiteltu erilaisiin luokkiin. Materiaalista on tunnistettu skenaariotarkastelun kannalta ylei­sesti tärkeitä teemoja (mm. talous, väestö, matkailu), sekä näihin liittyviä niin kutsuttuja skenaario­ytimiä (mm. korkeakouluverkko, hyvinvointi ja asuminen, alue- ja kuntatalous). Skenaarioytimet ovat maakunnan tulevaisuuden kannalta keskeisiksi tunnistettuja muuttujia, joiden erilaiset vaihtoehtoiset kehi­tyskulut, ja näiden yhdistelmät, luo­vat rungon tulevaisuusskenaarioille sekä varautumissuunnitelmille.</a:t>
            </a:r>
            <a:endParaRPr sz="12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1600"/>
              </a:spcBef>
              <a:spcAft>
                <a:spcPts val="1600"/>
              </a:spcAft>
              <a:buSzPts val="1800"/>
              <a:buNone/>
            </a:pPr>
            <a:r>
              <a:rPr lang="fi" sz="1200" dirty="0">
                <a:solidFill>
                  <a:srgbClr val="000000"/>
                </a:solidFill>
                <a:latin typeface="Source Sans Pro" panose="020B0503030403020204" pitchFamily="34" charset="0"/>
                <a:ea typeface="Roboto"/>
                <a:cs typeface="Roboto"/>
                <a:sym typeface="Roboto"/>
              </a:rPr>
              <a:t>Etelä-Karjalan skenaariot on laadittu niin kutsutun skenaariotaulukon avulla (ks. </a:t>
            </a:r>
            <a:r>
              <a:rPr lang="fi-FI" sz="1200" dirty="0">
                <a:solidFill>
                  <a:srgbClr val="000000"/>
                </a:solidFill>
                <a:latin typeface="Source Sans Pro" panose="020B0503030403020204" pitchFamily="34" charset="0"/>
                <a:ea typeface="Roboto"/>
                <a:cs typeface="Roboto"/>
                <a:sym typeface="Roboto"/>
              </a:rPr>
              <a:t>sivu</a:t>
            </a:r>
            <a:r>
              <a:rPr lang="fi" sz="1200" dirty="0">
                <a:solidFill>
                  <a:srgbClr val="000000"/>
                </a:solidFill>
                <a:latin typeface="Source Sans Pro" panose="020B0503030403020204" pitchFamily="34" charset="0"/>
                <a:ea typeface="Roboto"/>
                <a:cs typeface="Roboto"/>
                <a:sym typeface="Roboto"/>
              </a:rPr>
              <a:t> 47). Kunkin skenaarioytimen osalta on määritetty mahdollisia kehityskulkuja. Laajan taulukon pohjalta on määritetty erilaisia merkitseviä skenaarioytimien ja niiden kehitysvaihtoehtojen yhdistelmiä. Skenaarioissa  on tehty  myös kevyttä teemoittaista jaottelua. Näin ollen esimerkiksi </a:t>
            </a:r>
            <a:r>
              <a:rPr lang="fi-FI" sz="1200" dirty="0">
                <a:solidFill>
                  <a:srgbClr val="000000"/>
                </a:solidFill>
                <a:ea typeface="Roboto"/>
                <a:cs typeface="Roboto"/>
                <a:sym typeface="Roboto"/>
              </a:rPr>
              <a:t>K</a:t>
            </a:r>
            <a:r>
              <a:rPr lang="fi-FI" sz="1200" dirty="0">
                <a:solidFill>
                  <a:srgbClr val="000000"/>
                </a:solidFill>
                <a:latin typeface="Source Sans Pro" panose="020B0503030403020204" pitchFamily="34" charset="0"/>
                <a:ea typeface="Roboto"/>
                <a:cs typeface="Roboto"/>
                <a:sym typeface="Roboto"/>
              </a:rPr>
              <a:t>urjimus</a:t>
            </a:r>
            <a:r>
              <a:rPr lang="fi" sz="1200" dirty="0">
                <a:solidFill>
                  <a:srgbClr val="000000"/>
                </a:solidFill>
                <a:latin typeface="Source Sans Pro" panose="020B0503030403020204" pitchFamily="34" charset="0"/>
                <a:ea typeface="Roboto"/>
                <a:cs typeface="Roboto"/>
                <a:sym typeface="Roboto"/>
              </a:rPr>
              <a:t>-skenaariossa painottuvat taloudelliset ja väestölliset seikat,  Käperryksessä aatteelliset ja poliittiset tekijät, Kohennuksessa teknologia ja tasa-arvonäkökulmat ja Karstassa ilmasto- ja ympäristötekijät. </a:t>
            </a:r>
            <a:r>
              <a:rPr lang="fi" sz="1200" dirty="0">
                <a:solidFill>
                  <a:srgbClr val="000000"/>
                </a:solidFill>
                <a:ea typeface="Roboto"/>
                <a:cs typeface="Roboto"/>
                <a:sym typeface="Roboto"/>
              </a:rPr>
              <a:t> </a:t>
            </a:r>
            <a:br>
              <a:rPr lang="fi" sz="1200" dirty="0">
                <a:solidFill>
                  <a:srgbClr val="000000"/>
                </a:solidFill>
                <a:ea typeface="Roboto"/>
                <a:cs typeface="Roboto"/>
                <a:sym typeface="Roboto"/>
              </a:rPr>
            </a:br>
            <a:br>
              <a:rPr lang="fi" sz="1200" dirty="0">
                <a:solidFill>
                  <a:srgbClr val="000000"/>
                </a:solidFill>
                <a:ea typeface="Roboto"/>
                <a:cs typeface="Roboto"/>
                <a:sym typeface="Roboto"/>
              </a:rPr>
            </a:br>
            <a:r>
              <a:rPr lang="fi" sz="1200" dirty="0">
                <a:solidFill>
                  <a:srgbClr val="000000"/>
                </a:solidFill>
                <a:ea typeface="Roboto"/>
                <a:cs typeface="Roboto"/>
                <a:sym typeface="Roboto"/>
              </a:rPr>
              <a:t>Tämän raportin skenaariokuvaukset ovat tiivistetty pidemmistä skenaariotekstien luonnoksista, jotka ovat saatavilla erillisenä liitteenä.</a:t>
            </a:r>
          </a:p>
        </p:txBody>
      </p:sp>
      <p:sp>
        <p:nvSpPr>
          <p:cNvPr id="4" name="Google Shape;347;p47">
            <a:extLst>
              <a:ext uri="{FF2B5EF4-FFF2-40B4-BE49-F238E27FC236}">
                <a16:creationId xmlns:a16="http://schemas.microsoft.com/office/drawing/2014/main" id="{FBD340E9-6831-AF43-ABF1-6EF47C57B49E}"/>
              </a:ext>
            </a:extLst>
          </p:cNvPr>
          <p:cNvSpPr txBox="1">
            <a:spLocks/>
          </p:cNvSpPr>
          <p:nvPr/>
        </p:nvSpPr>
        <p:spPr>
          <a:xfrm>
            <a:off x="622800" y="558156"/>
            <a:ext cx="8209500" cy="718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None/>
              <a:defRPr sz="1800" b="0" i="0" u="none" strike="noStrike" cap="none">
                <a:solidFill>
                  <a:schemeClr val="tx1"/>
                </a:solidFill>
                <a:latin typeface="Source Sans Pro" panose="020B0503030403020204" pitchFamily="34" charset="0"/>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80000"/>
              </a:lnSpc>
              <a:spcAft>
                <a:spcPts val="600"/>
              </a:spcAft>
            </a:pPr>
            <a:r>
              <a:rPr lang="fi" sz="2000" b="1" dirty="0">
                <a:solidFill>
                  <a:srgbClr val="000000"/>
                </a:solidFill>
                <a:ea typeface="Roboto"/>
                <a:cs typeface="Roboto"/>
                <a:sym typeface="Roboto"/>
              </a:rPr>
              <a:t>Etelä-Karjalan tulevaisuuskenaarioita on työstetty erilaisissa työpajoissa sekä Howspace-verkkoalustalla.</a:t>
            </a:r>
          </a:p>
        </p:txBody>
      </p:sp>
      <p:sp>
        <p:nvSpPr>
          <p:cNvPr id="5" name="Google Shape;102;p21">
            <a:extLst>
              <a:ext uri="{FF2B5EF4-FFF2-40B4-BE49-F238E27FC236}">
                <a16:creationId xmlns:a16="http://schemas.microsoft.com/office/drawing/2014/main" id="{0692ECD5-0F65-D246-95E2-D6A37D260D5F}"/>
              </a:ext>
            </a:extLst>
          </p:cNvPr>
          <p:cNvSpPr txBox="1">
            <a:spLocks/>
          </p:cNvSpPr>
          <p:nvPr/>
        </p:nvSpPr>
        <p:spPr>
          <a:xfrm>
            <a:off x="622800" y="287337"/>
            <a:ext cx="8717099" cy="443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tabLst>
                <a:tab pos="7910513" algn="r"/>
              </a:tabLst>
            </a:pPr>
            <a:r>
              <a:rPr lang="fi" sz="1200" dirty="0">
                <a:solidFill>
                  <a:srgbClr val="000000"/>
                </a:solidFill>
                <a:ea typeface="Roboto"/>
                <a:cs typeface="Roboto"/>
                <a:sym typeface="Roboto"/>
              </a:rPr>
              <a:t>SKENAARIOTYÖN MENETELMÄT</a:t>
            </a:r>
            <a:endParaRPr lang="fi-FI" sz="1200" dirty="0">
              <a:ea typeface="Roboto"/>
              <a:cs typeface="Roboto"/>
              <a:sym typeface="Roboto"/>
            </a:endParaRPr>
          </a:p>
        </p:txBody>
      </p:sp>
      <p:sp>
        <p:nvSpPr>
          <p:cNvPr id="2" name="Dian numeron paikkamerkki 1">
            <a:extLst>
              <a:ext uri="{FF2B5EF4-FFF2-40B4-BE49-F238E27FC236}">
                <a16:creationId xmlns:a16="http://schemas.microsoft.com/office/drawing/2014/main" id="{778128BE-8D2F-4AC4-8546-AF3F90F03849}"/>
              </a:ext>
            </a:extLst>
          </p:cNvPr>
          <p:cNvSpPr>
            <a:spLocks noGrp="1"/>
          </p:cNvSpPr>
          <p:nvPr>
            <p:ph type="sldNum" idx="12"/>
          </p:nvPr>
        </p:nvSpPr>
        <p:spPr/>
        <p:txBody>
          <a:bodyPr/>
          <a:lstStyle/>
          <a:p>
            <a:fld id="{00000000-1234-1234-1234-123412341234}" type="slidenum">
              <a:rPr lang="fi" smtClean="0"/>
              <a:pPr/>
              <a:t>46</a:t>
            </a:fld>
            <a:endParaRPr lang="fi"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5F51E1B8-37F6-B24E-8D46-E7E5E638F1F7}"/>
              </a:ext>
            </a:extLst>
          </p:cNvPr>
          <p:cNvGraphicFramePr>
            <a:graphicFrameLocks noGrp="1"/>
          </p:cNvGraphicFramePr>
          <p:nvPr>
            <p:extLst>
              <p:ext uri="{D42A27DB-BD31-4B8C-83A1-F6EECF244321}">
                <p14:modId xmlns:p14="http://schemas.microsoft.com/office/powerpoint/2010/main" val="3110897619"/>
              </p:ext>
            </p:extLst>
          </p:nvPr>
        </p:nvGraphicFramePr>
        <p:xfrm>
          <a:off x="74325" y="334152"/>
          <a:ext cx="8995349" cy="4340399"/>
        </p:xfrm>
        <a:graphic>
          <a:graphicData uri="http://schemas.openxmlformats.org/drawingml/2006/table">
            <a:tbl>
              <a:tblPr>
                <a:tableStyleId>{5C22544A-7EE6-4342-B048-85BDC9FD1C3A}</a:tableStyleId>
              </a:tblPr>
              <a:tblGrid>
                <a:gridCol w="598028">
                  <a:extLst>
                    <a:ext uri="{9D8B030D-6E8A-4147-A177-3AD203B41FA5}">
                      <a16:colId xmlns:a16="http://schemas.microsoft.com/office/drawing/2014/main" val="2605578281"/>
                    </a:ext>
                  </a:extLst>
                </a:gridCol>
                <a:gridCol w="934420">
                  <a:extLst>
                    <a:ext uri="{9D8B030D-6E8A-4147-A177-3AD203B41FA5}">
                      <a16:colId xmlns:a16="http://schemas.microsoft.com/office/drawing/2014/main" val="2619939358"/>
                    </a:ext>
                  </a:extLst>
                </a:gridCol>
                <a:gridCol w="1013683">
                  <a:extLst>
                    <a:ext uri="{9D8B030D-6E8A-4147-A177-3AD203B41FA5}">
                      <a16:colId xmlns:a16="http://schemas.microsoft.com/office/drawing/2014/main" val="4259044756"/>
                    </a:ext>
                  </a:extLst>
                </a:gridCol>
                <a:gridCol w="942464">
                  <a:extLst>
                    <a:ext uri="{9D8B030D-6E8A-4147-A177-3AD203B41FA5}">
                      <a16:colId xmlns:a16="http://schemas.microsoft.com/office/drawing/2014/main" val="2240247674"/>
                    </a:ext>
                  </a:extLst>
                </a:gridCol>
                <a:gridCol w="927661">
                  <a:extLst>
                    <a:ext uri="{9D8B030D-6E8A-4147-A177-3AD203B41FA5}">
                      <a16:colId xmlns:a16="http://schemas.microsoft.com/office/drawing/2014/main" val="3087260181"/>
                    </a:ext>
                  </a:extLst>
                </a:gridCol>
                <a:gridCol w="866424">
                  <a:extLst>
                    <a:ext uri="{9D8B030D-6E8A-4147-A177-3AD203B41FA5}">
                      <a16:colId xmlns:a16="http://schemas.microsoft.com/office/drawing/2014/main" val="2222132707"/>
                    </a:ext>
                  </a:extLst>
                </a:gridCol>
                <a:gridCol w="939554">
                  <a:extLst>
                    <a:ext uri="{9D8B030D-6E8A-4147-A177-3AD203B41FA5}">
                      <a16:colId xmlns:a16="http://schemas.microsoft.com/office/drawing/2014/main" val="787446467"/>
                    </a:ext>
                  </a:extLst>
                </a:gridCol>
                <a:gridCol w="883377">
                  <a:extLst>
                    <a:ext uri="{9D8B030D-6E8A-4147-A177-3AD203B41FA5}">
                      <a16:colId xmlns:a16="http://schemas.microsoft.com/office/drawing/2014/main" val="836511191"/>
                    </a:ext>
                  </a:extLst>
                </a:gridCol>
                <a:gridCol w="1012963">
                  <a:extLst>
                    <a:ext uri="{9D8B030D-6E8A-4147-A177-3AD203B41FA5}">
                      <a16:colId xmlns:a16="http://schemas.microsoft.com/office/drawing/2014/main" val="526601089"/>
                    </a:ext>
                  </a:extLst>
                </a:gridCol>
                <a:gridCol w="876775">
                  <a:extLst>
                    <a:ext uri="{9D8B030D-6E8A-4147-A177-3AD203B41FA5}">
                      <a16:colId xmlns:a16="http://schemas.microsoft.com/office/drawing/2014/main" val="4032244459"/>
                    </a:ext>
                  </a:extLst>
                </a:gridCol>
              </a:tblGrid>
              <a:tr h="173801">
                <a:tc>
                  <a:txBody>
                    <a:bodyPr/>
                    <a:lstStyle/>
                    <a:p>
                      <a:pPr algn="r" fontAlgn="b"/>
                      <a:endParaRPr lang="fi-FI" sz="600" b="1" i="0" u="none" strike="noStrike" dirty="0">
                        <a:solidFill>
                          <a:srgbClr val="000000"/>
                        </a:solidFill>
                        <a:effectLst/>
                        <a:latin typeface="Source Sans Pro" panose="020B0503030403020204" pitchFamily="34" charset="0"/>
                      </a:endParaRPr>
                    </a:p>
                  </a:txBody>
                  <a:tcPr marL="3797" marR="65757" marT="3797" marB="0" anchor="b">
                    <a:noFill/>
                  </a:tcPr>
                </a:tc>
                <a:tc>
                  <a:txBody>
                    <a:bodyPr/>
                    <a:lstStyle/>
                    <a:p>
                      <a:pPr algn="ctr" fontAlgn="b"/>
                      <a:r>
                        <a:rPr lang="fi-FI" sz="1000" b="1" i="0" u="none" strike="noStrike" dirty="0">
                          <a:effectLst/>
                          <a:latin typeface="Source Sans Pro" panose="020B0503030403020204" pitchFamily="34" charset="0"/>
                        </a:rPr>
                        <a:t>Yhteiskunta</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Talous</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Työ ja elinkeinot</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Väestö</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Ilmasto</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Kv. Politiikka</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Arvot</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Teknologia</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tc>
                  <a:txBody>
                    <a:bodyPr/>
                    <a:lstStyle/>
                    <a:p>
                      <a:pPr algn="ctr" fontAlgn="b"/>
                      <a:r>
                        <a:rPr lang="fi-FI" sz="1000" b="1" i="0" u="none" strike="noStrike" dirty="0">
                          <a:effectLst/>
                          <a:latin typeface="Source Sans Pro" panose="020B0503030403020204" pitchFamily="34" charset="0"/>
                        </a:rPr>
                        <a:t>Koulutus</a:t>
                      </a:r>
                      <a:endParaRPr lang="fi-FI" sz="1000" b="1" i="0" u="none" strike="noStrike" dirty="0">
                        <a:solidFill>
                          <a:srgbClr val="000000"/>
                        </a:solidFill>
                        <a:effectLst/>
                        <a:latin typeface="Source Sans Pro" panose="020B0503030403020204" pitchFamily="34" charset="0"/>
                      </a:endParaRPr>
                    </a:p>
                  </a:txBody>
                  <a:tcPr marL="3797" marR="3797" marT="3797" marB="0" anchor="b">
                    <a:noFill/>
                  </a:tcPr>
                </a:tc>
                <a:extLst>
                  <a:ext uri="{0D108BD9-81ED-4DB2-BD59-A6C34878D82A}">
                    <a16:rowId xmlns:a16="http://schemas.microsoft.com/office/drawing/2014/main" val="3779904022"/>
                  </a:ext>
                </a:extLst>
              </a:tr>
              <a:tr h="1236307">
                <a:tc>
                  <a:txBody>
                    <a:bodyPr/>
                    <a:lstStyle/>
                    <a:p>
                      <a:pPr algn="r" fontAlgn="b"/>
                      <a:r>
                        <a:rPr lang="fi-FI" sz="900" b="1" i="0" u="none" strike="noStrike" dirty="0">
                          <a:effectLst/>
                          <a:latin typeface="Source Sans Pro" panose="020B0503030403020204" pitchFamily="34" charset="0"/>
                        </a:rPr>
                        <a:t>Kurjimus</a:t>
                      </a:r>
                      <a:endParaRPr lang="fi-FI" sz="900" b="1" i="0" u="none" strike="noStrike" dirty="0">
                        <a:solidFill>
                          <a:srgbClr val="000000"/>
                        </a:solidFill>
                        <a:effectLst/>
                        <a:latin typeface="Source Sans Pro" panose="020B0503030403020204" pitchFamily="34" charset="0"/>
                      </a:endParaRPr>
                    </a:p>
                  </a:txBody>
                  <a:tcPr marL="3797" marR="65757" marT="3797" marB="0" anchor="ctr">
                    <a:noFill/>
                  </a:tcPr>
                </a:tc>
                <a:tc>
                  <a:txBody>
                    <a:bodyPr/>
                    <a:lstStyle/>
                    <a:p>
                      <a:pPr algn="ctr" fontAlgn="b"/>
                      <a:r>
                        <a:rPr lang="fi-FI" sz="700" b="0" i="0" u="none" strike="noStrike" dirty="0">
                          <a:solidFill>
                            <a:schemeClr val="bg1"/>
                          </a:solidFill>
                          <a:effectLst/>
                          <a:latin typeface="Source Sans Pro" panose="020B0503030403020204" pitchFamily="34" charset="0"/>
                        </a:rPr>
                        <a:t>Alueiden erot repeävät kahtia, Etelä-Karjala ei pärjää alueiden kilpailussa</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Julkisten palveluiden rahoitus heikkenee</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Osaamistarpeet kehittyvät koulutusta nopeammin</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Poismuutto ja huoltosuhde heikkenevät, syrjäytyminen kiihtyy</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Epävarmempi ilmasto pakottaa toimimaan vaikeassa taloudellisessa tilanteessa</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Ei vetoapua EU:sta, jossa aluekehittämisessä korostuvat huippuklusterit</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Alueellisen kilpailukyvyn korostaminen ja kansallisen yhtenäisyyden rapautuminen </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Maakunnan osaamistaso ei pysy teknologian kehityksen perässä</a:t>
                      </a:r>
                    </a:p>
                  </a:txBody>
                  <a:tcPr marL="32878" marR="32878" marT="32878" marB="32878" anchor="ctr">
                    <a:solidFill>
                      <a:schemeClr val="accent4"/>
                    </a:solidFill>
                  </a:tcPr>
                </a:tc>
                <a:tc>
                  <a:txBody>
                    <a:bodyPr/>
                    <a:lstStyle/>
                    <a:p>
                      <a:pPr algn="ctr" fontAlgn="b"/>
                      <a:r>
                        <a:rPr lang="fi-FI" sz="700" b="0" i="0" u="none" strike="noStrike" dirty="0">
                          <a:solidFill>
                            <a:schemeClr val="bg1"/>
                          </a:solidFill>
                          <a:effectLst/>
                          <a:latin typeface="Source Sans Pro" panose="020B0503030403020204" pitchFamily="34" charset="0"/>
                        </a:rPr>
                        <a:t>Hiipuva koulutustaso, korkeakouluverkkoa sopeutetaan ja LUT on vaakalaudalla</a:t>
                      </a:r>
                    </a:p>
                  </a:txBody>
                  <a:tcPr marL="32878" marR="32878" marT="32878" marB="32878" anchor="ctr">
                    <a:solidFill>
                      <a:schemeClr val="accent4"/>
                    </a:solidFill>
                  </a:tcPr>
                </a:tc>
                <a:extLst>
                  <a:ext uri="{0D108BD9-81ED-4DB2-BD59-A6C34878D82A}">
                    <a16:rowId xmlns:a16="http://schemas.microsoft.com/office/drawing/2014/main" val="1320744346"/>
                  </a:ext>
                </a:extLst>
              </a:tr>
              <a:tr h="760614">
                <a:tc>
                  <a:txBody>
                    <a:bodyPr/>
                    <a:lstStyle/>
                    <a:p>
                      <a:pPr algn="r" fontAlgn="b"/>
                      <a:r>
                        <a:rPr lang="fi-FI" sz="900" b="1" i="0" u="none" strike="noStrike" dirty="0">
                          <a:effectLst/>
                          <a:latin typeface="Source Sans Pro" panose="020B0503030403020204" pitchFamily="34" charset="0"/>
                        </a:rPr>
                        <a:t>Käperrys</a:t>
                      </a:r>
                      <a:endParaRPr lang="fi-FI" sz="900" b="1" i="0" u="none" strike="noStrike" dirty="0">
                        <a:solidFill>
                          <a:srgbClr val="000000"/>
                        </a:solidFill>
                        <a:effectLst/>
                        <a:latin typeface="Source Sans Pro" panose="020B0503030403020204" pitchFamily="34" charset="0"/>
                      </a:endParaRPr>
                    </a:p>
                  </a:txBody>
                  <a:tcPr marL="3797" marR="65757" marT="3797" marB="0" anchor="ctr">
                    <a:noFill/>
                  </a:tcPr>
                </a:tc>
                <a:tc>
                  <a:txBody>
                    <a:bodyPr/>
                    <a:lstStyle/>
                    <a:p>
                      <a:pPr algn="ctr" fontAlgn="b"/>
                      <a:r>
                        <a:rPr lang="fi-FI" sz="700" b="0" i="0" u="none" strike="noStrike" dirty="0">
                          <a:effectLst/>
                          <a:latin typeface="Source Sans Pro" panose="020B0503030403020204" pitchFamily="34" charset="0"/>
                        </a:rPr>
                        <a:t>Laaja yhteiskunnan polarisaatio</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Jotkin paikallistaloudet menestyvät ja saavat virtaa mm. monipaikkaisuudesta</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Perinteisten työpaikkojen arvostus kasvaa, toisaalta luovan asiantuntija työn merkitys nousee</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Etelä-Karjala saa lievää muuttovoittoa, etenkin paluumuutto piristyy</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Mielipiteiden polarisaatio kurittaa ilmastotoimia</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Kansainvälisen kaupan pelisäännöt rapautuvat ja yritysten pääsy markkinoille hidastuu</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Uusi yhteisöllisyys ja </a:t>
                      </a:r>
                      <a:r>
                        <a:rPr lang="fi-FI" sz="700" b="0" i="0" u="none" strike="noStrike" dirty="0" err="1">
                          <a:effectLst/>
                          <a:latin typeface="Source Sans Pro" panose="020B0503030403020204" pitchFamily="34" charset="0"/>
                        </a:rPr>
                        <a:t>heimoutuminen</a:t>
                      </a:r>
                      <a:r>
                        <a:rPr lang="fi-FI" sz="700" b="0" i="0" u="none" strike="noStrike" dirty="0">
                          <a:effectLst/>
                          <a:latin typeface="Source Sans Pro" panose="020B0503030403020204" pitchFamily="34" charset="0"/>
                        </a:rPr>
                        <a:t>, totuuden jälkeinen aika</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Informaatiovaikuttaminen kiihtyy; teknologia jakaa ihmisiä leireihin</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tc>
                  <a:txBody>
                    <a:bodyPr/>
                    <a:lstStyle/>
                    <a:p>
                      <a:pPr algn="ctr" fontAlgn="b"/>
                      <a:r>
                        <a:rPr lang="fi-FI" sz="700" b="0" i="0" u="none" strike="noStrike" dirty="0">
                          <a:effectLst/>
                          <a:latin typeface="Source Sans Pro" panose="020B0503030403020204" pitchFamily="34" charset="0"/>
                        </a:rPr>
                        <a:t>Tiedon ja tieteen kyseenalaistaminen jatkuu</a:t>
                      </a:r>
                      <a:endParaRPr lang="fi-FI" sz="700" b="0" i="0" u="none" strike="noStrike" dirty="0">
                        <a:solidFill>
                          <a:srgbClr val="000000"/>
                        </a:solidFill>
                        <a:effectLst/>
                        <a:latin typeface="Source Sans Pro" panose="020B0503030403020204" pitchFamily="34" charset="0"/>
                      </a:endParaRPr>
                    </a:p>
                  </a:txBody>
                  <a:tcPr marL="32878" marR="32878" marT="32878" marB="32878" anchor="ctr">
                    <a:solidFill>
                      <a:schemeClr val="accent5"/>
                    </a:solidFill>
                  </a:tcPr>
                </a:tc>
                <a:extLst>
                  <a:ext uri="{0D108BD9-81ED-4DB2-BD59-A6C34878D82A}">
                    <a16:rowId xmlns:a16="http://schemas.microsoft.com/office/drawing/2014/main" val="104995685"/>
                  </a:ext>
                </a:extLst>
              </a:tr>
              <a:tr h="1192913">
                <a:tc>
                  <a:txBody>
                    <a:bodyPr/>
                    <a:lstStyle/>
                    <a:p>
                      <a:pPr algn="r" fontAlgn="b"/>
                      <a:r>
                        <a:rPr lang="fi-FI" sz="900" b="1" i="0" u="none" strike="noStrike" dirty="0">
                          <a:effectLst/>
                          <a:latin typeface="Source Sans Pro" panose="020B0503030403020204" pitchFamily="34" charset="0"/>
                        </a:rPr>
                        <a:t>Kohennus</a:t>
                      </a:r>
                      <a:endParaRPr lang="fi-FI" sz="900" b="1" i="0" u="none" strike="noStrike" dirty="0">
                        <a:solidFill>
                          <a:srgbClr val="000000"/>
                        </a:solidFill>
                        <a:effectLst/>
                        <a:latin typeface="Source Sans Pro" panose="020B0503030403020204" pitchFamily="34" charset="0"/>
                      </a:endParaRPr>
                    </a:p>
                  </a:txBody>
                  <a:tcPr marL="3797" marR="65757" marT="3797" marB="0" anchor="ctr">
                    <a:noFill/>
                  </a:tcPr>
                </a:tc>
                <a:tc>
                  <a:txBody>
                    <a:bodyPr/>
                    <a:lstStyle/>
                    <a:p>
                      <a:pPr algn="ctr" fontAlgn="b"/>
                      <a:r>
                        <a:rPr lang="fi-FI" sz="700" b="0" i="0" u="none" strike="noStrike" dirty="0">
                          <a:solidFill>
                            <a:schemeClr val="bg1"/>
                          </a:solidFill>
                          <a:effectLst/>
                          <a:latin typeface="Source Sans Pro" panose="020B0503030403020204" pitchFamily="34" charset="0"/>
                        </a:rPr>
                        <a:t>Etelä-Karjalasta kuoriutuu taloudellinen ja teknologinen edelläkävijä</a:t>
                      </a:r>
                    </a:p>
                  </a:txBody>
                  <a:tcPr marL="32878" marR="32878" marT="32878" marB="32878" anchor="ctr">
                    <a:solidFill>
                      <a:schemeClr val="accent1"/>
                    </a:solidFill>
                  </a:tcPr>
                </a:tc>
                <a:tc>
                  <a:txBody>
                    <a:bodyPr/>
                    <a:lstStyle/>
                    <a:p>
                      <a:pPr algn="ctr" fontAlgn="b"/>
                      <a:r>
                        <a:rPr lang="fi-FI" sz="700" b="0" i="0" u="none" strike="noStrike" dirty="0">
                          <a:solidFill>
                            <a:schemeClr val="bg1"/>
                          </a:solidFill>
                          <a:effectLst/>
                          <a:latin typeface="Source Sans Pro" panose="020B0503030403020204" pitchFamily="34" charset="0"/>
                        </a:rPr>
                        <a:t>Maakunnan talous kohenee voimakkaasti uusien läpimurtojen myötä</a:t>
                      </a:r>
                    </a:p>
                  </a:txBody>
                  <a:tcPr marL="32878" marR="32878" marT="32878" marB="32878" anchor="ctr">
                    <a:solidFill>
                      <a:schemeClr val="accent1"/>
                    </a:solidFill>
                  </a:tcPr>
                </a:tc>
                <a:tc>
                  <a:txBody>
                    <a:bodyPr/>
                    <a:lstStyle/>
                    <a:p>
                      <a:pPr algn="ctr" fontAlgn="b"/>
                      <a:r>
                        <a:rPr lang="fi-FI" sz="700" b="0" i="0" u="none" strike="noStrike">
                          <a:solidFill>
                            <a:schemeClr val="bg1"/>
                          </a:solidFill>
                          <a:effectLst/>
                          <a:latin typeface="Source Sans Pro" panose="020B0503030403020204" pitchFamily="34" charset="0"/>
                        </a:rPr>
                        <a:t>Uutta asiantuntijatyötä syntyy lukuisiin uusiin yrityksiin</a:t>
                      </a:r>
                    </a:p>
                  </a:txBody>
                  <a:tcPr marL="32878" marR="32878" marT="32878" marB="32878" anchor="ctr">
                    <a:solidFill>
                      <a:schemeClr val="accent1"/>
                    </a:solidFill>
                  </a:tcPr>
                </a:tc>
                <a:tc>
                  <a:txBody>
                    <a:bodyPr/>
                    <a:lstStyle/>
                    <a:p>
                      <a:pPr algn="ctr" fontAlgn="b"/>
                      <a:r>
                        <a:rPr lang="fi-FI" sz="700" b="0" i="0" u="none" strike="noStrike" dirty="0">
                          <a:solidFill>
                            <a:schemeClr val="bg1"/>
                          </a:solidFill>
                          <a:effectLst/>
                          <a:latin typeface="Source Sans Pro" panose="020B0503030403020204" pitchFamily="34" charset="0"/>
                        </a:rPr>
                        <a:t>Etelä-Karjala saa maan sisäistä muuttovoittoa, ja etenkin ulkomaista muuttovoittoa</a:t>
                      </a:r>
                    </a:p>
                  </a:txBody>
                  <a:tcPr marL="32878" marR="32878" marT="32878" marB="32878" anchor="ctr">
                    <a:solidFill>
                      <a:schemeClr val="accent1"/>
                    </a:solidFill>
                  </a:tcPr>
                </a:tc>
                <a:tc>
                  <a:txBody>
                    <a:bodyPr/>
                    <a:lstStyle/>
                    <a:p>
                      <a:pPr algn="ctr" fontAlgn="b"/>
                      <a:r>
                        <a:rPr lang="fi-FI" sz="700" b="0" i="0" u="none" strike="noStrike" dirty="0" err="1">
                          <a:solidFill>
                            <a:schemeClr val="bg1"/>
                          </a:solidFill>
                          <a:effectLst/>
                          <a:latin typeface="Source Sans Pro" panose="020B0503030403020204" pitchFamily="34" charset="0"/>
                        </a:rPr>
                        <a:t>LUTissa</a:t>
                      </a:r>
                      <a:r>
                        <a:rPr lang="fi-FI" sz="700" b="0" i="0" u="none" strike="noStrike" dirty="0">
                          <a:solidFill>
                            <a:schemeClr val="bg1"/>
                          </a:solidFill>
                          <a:effectLst/>
                          <a:latin typeface="Source Sans Pro" panose="020B0503030403020204" pitchFamily="34" charset="0"/>
                        </a:rPr>
                        <a:t> kehitetyt </a:t>
                      </a:r>
                      <a:r>
                        <a:rPr lang="fi-FI" sz="700" b="0" i="0" u="none" strike="noStrike" dirty="0" err="1">
                          <a:solidFill>
                            <a:schemeClr val="bg1"/>
                          </a:solidFill>
                          <a:effectLst/>
                          <a:latin typeface="Source Sans Pro" panose="020B0503030403020204" pitchFamily="34" charset="0"/>
                        </a:rPr>
                        <a:t>greentech</a:t>
                      </a:r>
                      <a:r>
                        <a:rPr lang="fi-FI" sz="700" b="0" i="0" u="none" strike="noStrike" dirty="0">
                          <a:solidFill>
                            <a:schemeClr val="bg1"/>
                          </a:solidFill>
                          <a:effectLst/>
                          <a:latin typeface="Source Sans Pro" panose="020B0503030403020204" pitchFamily="34" charset="0"/>
                        </a:rPr>
                        <a:t> ratkaisut apuna ilmastonmuutokseen</a:t>
                      </a:r>
                    </a:p>
                  </a:txBody>
                  <a:tcPr marL="32878" marR="32878" marT="32878" marB="32878" anchor="ctr">
                    <a:solidFill>
                      <a:schemeClr val="accent1"/>
                    </a:solidFill>
                  </a:tcPr>
                </a:tc>
                <a:tc>
                  <a:txBody>
                    <a:bodyPr/>
                    <a:lstStyle/>
                    <a:p>
                      <a:pPr algn="ctr" fontAlgn="b"/>
                      <a:r>
                        <a:rPr lang="fi-FI" sz="700" b="0" i="0" u="none" strike="noStrike" dirty="0">
                          <a:solidFill>
                            <a:schemeClr val="bg1"/>
                          </a:solidFill>
                          <a:effectLst/>
                          <a:latin typeface="Source Sans Pro" panose="020B0503030403020204" pitchFamily="34" charset="0"/>
                        </a:rPr>
                        <a:t>Kansainvälisempi maakunta tunnetaan maailmalla, Venäjän kauppa vetää</a:t>
                      </a:r>
                    </a:p>
                  </a:txBody>
                  <a:tcPr marL="32878" marR="32878" marT="32878" marB="32878" anchor="ctr">
                    <a:solidFill>
                      <a:schemeClr val="accent1"/>
                    </a:solidFill>
                  </a:tcPr>
                </a:tc>
                <a:tc>
                  <a:txBody>
                    <a:bodyPr/>
                    <a:lstStyle/>
                    <a:p>
                      <a:pPr algn="ctr" fontAlgn="b"/>
                      <a:r>
                        <a:rPr lang="fi-FI" sz="700" b="0" i="0" u="none" strike="noStrike" dirty="0">
                          <a:solidFill>
                            <a:schemeClr val="bg1"/>
                          </a:solidFill>
                          <a:effectLst/>
                          <a:latin typeface="Source Sans Pro" panose="020B0503030403020204" pitchFamily="34" charset="0"/>
                        </a:rPr>
                        <a:t>Yhteiskunnallinen polarisaatio; kaikki eivät pärjää kiihtyvässä kilpailussa</a:t>
                      </a:r>
                    </a:p>
                  </a:txBody>
                  <a:tcPr marL="32878" marR="32878" marT="32878" marB="32878" anchor="ctr">
                    <a:solidFill>
                      <a:schemeClr val="accent1"/>
                    </a:solidFill>
                  </a:tcPr>
                </a:tc>
                <a:tc>
                  <a:txBody>
                    <a:bodyPr/>
                    <a:lstStyle/>
                    <a:p>
                      <a:pPr algn="ctr" fontAlgn="b"/>
                      <a:r>
                        <a:rPr lang="fi-FI" sz="700" b="0" i="0" u="none" strike="noStrike" dirty="0">
                          <a:solidFill>
                            <a:schemeClr val="bg1"/>
                          </a:solidFill>
                          <a:effectLst/>
                          <a:latin typeface="Source Sans Pro" panose="020B0503030403020204" pitchFamily="34" charset="0"/>
                        </a:rPr>
                        <a:t>Teknologian kehitys näkyy kaikkialla, ja yhteiskunnan toiminta tehostuu. Osaa nopea kehitys hirvittää</a:t>
                      </a:r>
                    </a:p>
                  </a:txBody>
                  <a:tcPr marL="32878" marR="32878" marT="32878" marB="32878" anchor="ctr">
                    <a:solidFill>
                      <a:schemeClr val="accent1"/>
                    </a:solidFill>
                  </a:tcPr>
                </a:tc>
                <a:tc>
                  <a:txBody>
                    <a:bodyPr/>
                    <a:lstStyle/>
                    <a:p>
                      <a:pPr algn="ctr" fontAlgn="b"/>
                      <a:r>
                        <a:rPr lang="fi-FI" sz="700" b="0" i="0" u="none" strike="noStrike" dirty="0">
                          <a:solidFill>
                            <a:schemeClr val="bg1"/>
                          </a:solidFill>
                          <a:effectLst/>
                          <a:latin typeface="Source Sans Pro" panose="020B0503030403020204" pitchFamily="34" charset="0"/>
                        </a:rPr>
                        <a:t>Maakunta vetää opiskelijoita ulkomaita myöten.  Kaikkien koulutustaso ei riitä pysymään perässä</a:t>
                      </a:r>
                    </a:p>
                  </a:txBody>
                  <a:tcPr marL="32878" marR="32878" marT="32878" marB="32878" anchor="ctr">
                    <a:solidFill>
                      <a:schemeClr val="accent1"/>
                    </a:solidFill>
                  </a:tcPr>
                </a:tc>
                <a:extLst>
                  <a:ext uri="{0D108BD9-81ED-4DB2-BD59-A6C34878D82A}">
                    <a16:rowId xmlns:a16="http://schemas.microsoft.com/office/drawing/2014/main" val="3337475365"/>
                  </a:ext>
                </a:extLst>
              </a:tr>
              <a:tr h="976764">
                <a:tc>
                  <a:txBody>
                    <a:bodyPr/>
                    <a:lstStyle/>
                    <a:p>
                      <a:pPr algn="r" fontAlgn="b"/>
                      <a:r>
                        <a:rPr lang="fi-FI" sz="900" b="1" i="0" u="none" strike="noStrike" dirty="0">
                          <a:effectLst/>
                          <a:latin typeface="Source Sans Pro" panose="020B0503030403020204" pitchFamily="34" charset="0"/>
                        </a:rPr>
                        <a:t>Karsta</a:t>
                      </a:r>
                      <a:endParaRPr lang="fi-FI" sz="900" b="1" i="0" u="none" strike="noStrike" dirty="0">
                        <a:solidFill>
                          <a:srgbClr val="000000"/>
                        </a:solidFill>
                        <a:effectLst/>
                        <a:latin typeface="Source Sans Pro" panose="020B0503030403020204" pitchFamily="34" charset="0"/>
                      </a:endParaRPr>
                    </a:p>
                  </a:txBody>
                  <a:tcPr marL="3797" marR="65757" marT="3797" marB="0" anchor="ctr">
                    <a:noFill/>
                  </a:tcPr>
                </a:tc>
                <a:tc>
                  <a:txBody>
                    <a:bodyPr/>
                    <a:lstStyle/>
                    <a:p>
                      <a:pPr algn="ctr" fontAlgn="b"/>
                      <a:r>
                        <a:rPr lang="fi-FI" sz="700" b="0" i="0" u="none" strike="noStrike" dirty="0">
                          <a:solidFill>
                            <a:schemeClr val="bg1"/>
                          </a:solidFill>
                          <a:effectLst/>
                          <a:latin typeface="Source Sans Pro" panose="020B0503030403020204" pitchFamily="34" charset="0"/>
                        </a:rPr>
                        <a:t>Pienemmät ja rauhallisemmat yhteisöt alkavat olla vetovoimaisia muuttuvassa maailmassa</a:t>
                      </a:r>
                    </a:p>
                  </a:txBody>
                  <a:tcPr marL="32878" marR="32878" marT="32878" marB="32878" anchor="ctr">
                    <a:solidFill>
                      <a:schemeClr val="accent2"/>
                    </a:solidFill>
                  </a:tcPr>
                </a:tc>
                <a:tc>
                  <a:txBody>
                    <a:bodyPr/>
                    <a:lstStyle/>
                    <a:p>
                      <a:pPr algn="ctr" fontAlgn="b"/>
                      <a:r>
                        <a:rPr lang="fi-FI" sz="700" b="0" i="0" u="none" strike="noStrike">
                          <a:solidFill>
                            <a:schemeClr val="bg1"/>
                          </a:solidFill>
                          <a:effectLst/>
                          <a:latin typeface="Source Sans Pro" panose="020B0503030403020204" pitchFamily="34" charset="0"/>
                        </a:rPr>
                        <a:t>Talous kärsii ilmastokatastrofista, mutta lopulta opitaan sopeutuman</a:t>
                      </a:r>
                    </a:p>
                  </a:txBody>
                  <a:tcPr marL="32878" marR="32878" marT="32878" marB="32878" anchor="ctr">
                    <a:solidFill>
                      <a:schemeClr val="accent2"/>
                    </a:solidFill>
                  </a:tcPr>
                </a:tc>
                <a:tc>
                  <a:txBody>
                    <a:bodyPr/>
                    <a:lstStyle/>
                    <a:p>
                      <a:pPr algn="ctr" fontAlgn="b"/>
                      <a:r>
                        <a:rPr lang="fi-FI" sz="700" b="0" i="0" u="none" strike="noStrike" dirty="0">
                          <a:solidFill>
                            <a:schemeClr val="bg1"/>
                          </a:solidFill>
                          <a:effectLst/>
                          <a:latin typeface="Source Sans Pro" panose="020B0503030403020204" pitchFamily="34" charset="0"/>
                        </a:rPr>
                        <a:t>Puhtaan luonnon Etelä-Karjala vetää matkailijoita</a:t>
                      </a:r>
                    </a:p>
                  </a:txBody>
                  <a:tcPr marL="32878" marR="32878" marT="32878" marB="32878" anchor="ctr">
                    <a:solidFill>
                      <a:schemeClr val="accent2"/>
                    </a:solidFill>
                  </a:tcPr>
                </a:tc>
                <a:tc>
                  <a:txBody>
                    <a:bodyPr/>
                    <a:lstStyle/>
                    <a:p>
                      <a:pPr algn="ctr" fontAlgn="b"/>
                      <a:r>
                        <a:rPr lang="fi-FI" sz="700" b="0" i="0" u="none" strike="noStrike" dirty="0">
                          <a:solidFill>
                            <a:schemeClr val="bg1"/>
                          </a:solidFill>
                          <a:effectLst/>
                          <a:latin typeface="Source Sans Pro" panose="020B0503030403020204" pitchFamily="34" charset="0"/>
                        </a:rPr>
                        <a:t>Muuttoliikkeet hiipuvat, ja rauhallisen elämän arvostus kasvaa</a:t>
                      </a:r>
                    </a:p>
                  </a:txBody>
                  <a:tcPr marL="32878" marR="32878" marT="32878" marB="32878" anchor="ctr">
                    <a:solidFill>
                      <a:schemeClr val="accent2"/>
                    </a:solidFill>
                  </a:tcPr>
                </a:tc>
                <a:tc>
                  <a:txBody>
                    <a:bodyPr/>
                    <a:lstStyle/>
                    <a:p>
                      <a:pPr algn="ctr" fontAlgn="b"/>
                      <a:r>
                        <a:rPr lang="fi-FI" sz="700" b="0" i="0" u="none" strike="noStrike" dirty="0">
                          <a:solidFill>
                            <a:schemeClr val="bg1"/>
                          </a:solidFill>
                          <a:effectLst/>
                          <a:latin typeface="Source Sans Pro" panose="020B0503030403020204" pitchFamily="34" charset="0"/>
                        </a:rPr>
                        <a:t>Sään ääri-ilmiöt piiskaavat Etelä-Karjalaakin, biodiversiteetti köyhtyy</a:t>
                      </a:r>
                    </a:p>
                  </a:txBody>
                  <a:tcPr marL="32878" marR="32878" marT="32878" marB="32878" anchor="ctr">
                    <a:solidFill>
                      <a:schemeClr val="accent2"/>
                    </a:solidFill>
                  </a:tcPr>
                </a:tc>
                <a:tc>
                  <a:txBody>
                    <a:bodyPr/>
                    <a:lstStyle/>
                    <a:p>
                      <a:pPr algn="ctr" fontAlgn="b"/>
                      <a:r>
                        <a:rPr lang="fi-FI" sz="700" b="0" i="0" u="none" strike="noStrike" dirty="0">
                          <a:solidFill>
                            <a:schemeClr val="bg1"/>
                          </a:solidFill>
                          <a:effectLst/>
                          <a:latin typeface="Source Sans Pro" panose="020B0503030403020204" pitchFamily="34" charset="0"/>
                        </a:rPr>
                        <a:t>Kansainvälinen politiikka ei kykene vaikuttamaan ilmastoon, Venäjän kehitys pelottaa</a:t>
                      </a:r>
                    </a:p>
                  </a:txBody>
                  <a:tcPr marL="32878" marR="32878" marT="32878" marB="32878" anchor="ctr">
                    <a:solidFill>
                      <a:schemeClr val="accent2"/>
                    </a:solidFill>
                  </a:tcPr>
                </a:tc>
                <a:tc>
                  <a:txBody>
                    <a:bodyPr/>
                    <a:lstStyle/>
                    <a:p>
                      <a:pPr algn="ctr" fontAlgn="b"/>
                      <a:r>
                        <a:rPr lang="fi-FI" sz="700" b="0" i="0" u="none" strike="noStrike" dirty="0">
                          <a:solidFill>
                            <a:schemeClr val="bg1"/>
                          </a:solidFill>
                          <a:effectLst/>
                          <a:latin typeface="Source Sans Pro" panose="020B0503030403020204" pitchFamily="34" charset="0"/>
                        </a:rPr>
                        <a:t>Elämyksellisen elämän korostuminen, de-</a:t>
                      </a:r>
                      <a:r>
                        <a:rPr lang="fi-FI" sz="700" b="0" i="0" u="none" strike="noStrike" dirty="0" err="1">
                          <a:solidFill>
                            <a:schemeClr val="bg1"/>
                          </a:solidFill>
                          <a:effectLst/>
                          <a:latin typeface="Source Sans Pro" panose="020B0503030403020204" pitchFamily="34" charset="0"/>
                        </a:rPr>
                        <a:t>growth</a:t>
                      </a:r>
                      <a:r>
                        <a:rPr lang="fi-FI" sz="700" b="0" i="0" u="none" strike="noStrike" dirty="0">
                          <a:solidFill>
                            <a:schemeClr val="bg1"/>
                          </a:solidFill>
                          <a:effectLst/>
                          <a:latin typeface="Source Sans Pro" panose="020B0503030403020204" pitchFamily="34" charset="0"/>
                        </a:rPr>
                        <a:t> ajattelu kasvaa</a:t>
                      </a:r>
                    </a:p>
                  </a:txBody>
                  <a:tcPr marL="32878" marR="32878" marT="32878" marB="32878" anchor="ctr">
                    <a:solidFill>
                      <a:schemeClr val="accent2"/>
                    </a:solidFill>
                  </a:tcPr>
                </a:tc>
                <a:tc>
                  <a:txBody>
                    <a:bodyPr/>
                    <a:lstStyle/>
                    <a:p>
                      <a:pPr algn="ctr" fontAlgn="b"/>
                      <a:r>
                        <a:rPr lang="fi-FI" sz="700" b="0" i="0" u="none" strike="noStrike" dirty="0">
                          <a:solidFill>
                            <a:schemeClr val="bg1"/>
                          </a:solidFill>
                          <a:effectLst/>
                          <a:latin typeface="Source Sans Pro" panose="020B0503030403020204" pitchFamily="34" charset="0"/>
                        </a:rPr>
                        <a:t>Teknologiset ratkaisut eivät pysäytä ilmastonmuutosta mutta luovat ratkaisuja pärjäämiseen</a:t>
                      </a:r>
                    </a:p>
                  </a:txBody>
                  <a:tcPr marL="32878" marR="32878" marT="32878" marB="32878" anchor="ctr">
                    <a:solidFill>
                      <a:schemeClr val="accent2"/>
                    </a:solidFill>
                  </a:tcPr>
                </a:tc>
                <a:tc>
                  <a:txBody>
                    <a:bodyPr/>
                    <a:lstStyle/>
                    <a:p>
                      <a:pPr algn="ctr" fontAlgn="b"/>
                      <a:r>
                        <a:rPr lang="fi-FI" sz="700" b="0" i="0" u="none" strike="noStrike" dirty="0">
                          <a:solidFill>
                            <a:schemeClr val="bg1"/>
                          </a:solidFill>
                          <a:effectLst/>
                          <a:latin typeface="Source Sans Pro" panose="020B0503030403020204" pitchFamily="34" charset="0"/>
                        </a:rPr>
                        <a:t>Koulutus joutuu sopeutumaan muuttuvaan tilanteeseen</a:t>
                      </a:r>
                    </a:p>
                  </a:txBody>
                  <a:tcPr marL="32878" marR="32878" marT="32878" marB="32878" anchor="ctr">
                    <a:solidFill>
                      <a:schemeClr val="accent2"/>
                    </a:solidFill>
                  </a:tcPr>
                </a:tc>
                <a:extLst>
                  <a:ext uri="{0D108BD9-81ED-4DB2-BD59-A6C34878D82A}">
                    <a16:rowId xmlns:a16="http://schemas.microsoft.com/office/drawing/2014/main" val="2872736598"/>
                  </a:ext>
                </a:extLst>
              </a:tr>
            </a:tbl>
          </a:graphicData>
        </a:graphic>
      </p:graphicFrame>
      <p:sp>
        <p:nvSpPr>
          <p:cNvPr id="2" name="Dian numeron paikkamerkki 1">
            <a:extLst>
              <a:ext uri="{FF2B5EF4-FFF2-40B4-BE49-F238E27FC236}">
                <a16:creationId xmlns:a16="http://schemas.microsoft.com/office/drawing/2014/main" id="{1B2BB99A-AFF6-4571-9B04-1BBB1367F33B}"/>
              </a:ext>
            </a:extLst>
          </p:cNvPr>
          <p:cNvSpPr>
            <a:spLocks noGrp="1"/>
          </p:cNvSpPr>
          <p:nvPr>
            <p:ph type="sldNum" idx="12"/>
          </p:nvPr>
        </p:nvSpPr>
        <p:spPr/>
        <p:txBody>
          <a:bodyPr/>
          <a:lstStyle/>
          <a:p>
            <a:fld id="{00000000-1234-1234-1234-123412341234}" type="slidenum">
              <a:rPr lang="fi" smtClean="0"/>
              <a:pPr/>
              <a:t>47</a:t>
            </a:fld>
            <a:endParaRPr lang="fi" dirty="0"/>
          </a:p>
        </p:txBody>
      </p:sp>
      <p:sp>
        <p:nvSpPr>
          <p:cNvPr id="3" name="Google Shape;102;p21">
            <a:extLst>
              <a:ext uri="{FF2B5EF4-FFF2-40B4-BE49-F238E27FC236}">
                <a16:creationId xmlns:a16="http://schemas.microsoft.com/office/drawing/2014/main" id="{9EAF89F9-FD91-484C-97A2-E1FF4EB7CEB6}"/>
              </a:ext>
            </a:extLst>
          </p:cNvPr>
          <p:cNvSpPr txBox="1">
            <a:spLocks/>
          </p:cNvSpPr>
          <p:nvPr/>
        </p:nvSpPr>
        <p:spPr>
          <a:xfrm>
            <a:off x="694358" y="34065"/>
            <a:ext cx="8717099" cy="443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tabLst>
                <a:tab pos="7910513" algn="r"/>
              </a:tabLst>
            </a:pPr>
            <a:r>
              <a:rPr lang="fi" sz="1200" dirty="0">
                <a:solidFill>
                  <a:srgbClr val="000000"/>
                </a:solidFill>
                <a:ea typeface="Roboto"/>
                <a:cs typeface="Roboto"/>
                <a:sym typeface="Roboto"/>
              </a:rPr>
              <a:t>TIIVISTELMÄ SKENAARIOTAULUKOSTA</a:t>
            </a:r>
            <a:endParaRPr lang="fi-FI" sz="1200" dirty="0">
              <a:ea typeface="Roboto"/>
              <a:cs typeface="Roboto"/>
              <a:sym typeface="Roboto"/>
            </a:endParaRPr>
          </a:p>
        </p:txBody>
      </p:sp>
    </p:spTree>
    <p:extLst>
      <p:ext uri="{BB962C8B-B14F-4D97-AF65-F5344CB8AC3E}">
        <p14:creationId xmlns:p14="http://schemas.microsoft.com/office/powerpoint/2010/main" val="205405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7" name="Tasakylkinen kolmio 27">
            <a:extLst>
              <a:ext uri="{FF2B5EF4-FFF2-40B4-BE49-F238E27FC236}">
                <a16:creationId xmlns:a16="http://schemas.microsoft.com/office/drawing/2014/main" id="{97EE5FCE-28B3-674F-9BEC-28D18BFC9867}"/>
              </a:ext>
            </a:extLst>
          </p:cNvPr>
          <p:cNvSpPr/>
          <p:nvPr/>
        </p:nvSpPr>
        <p:spPr>
          <a:xfrm rot="5400000">
            <a:off x="-2268801" y="1228894"/>
            <a:ext cx="5147398" cy="268956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358"/>
              <a:gd name="connsiteY0" fmla="*/ 190518 h 982725"/>
              <a:gd name="connsiteX1" fmla="*/ 0 w 1879358"/>
              <a:gd name="connsiteY1" fmla="*/ 0 h 982725"/>
              <a:gd name="connsiteX2" fmla="*/ 1879178 w 1879358"/>
              <a:gd name="connsiteY2" fmla="*/ 512621 h 982725"/>
              <a:gd name="connsiteX3" fmla="*/ 1879358 w 1879358"/>
              <a:gd name="connsiteY3" fmla="*/ 982725 h 982725"/>
              <a:gd name="connsiteX4" fmla="*/ 308 w 1879358"/>
              <a:gd name="connsiteY4" fmla="*/ 190518 h 982725"/>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2113597"/>
              <a:gd name="connsiteY0" fmla="*/ 978182 h 1026456"/>
              <a:gd name="connsiteX1" fmla="*/ 0 w 2113597"/>
              <a:gd name="connsiteY1" fmla="*/ 0 h 1026456"/>
              <a:gd name="connsiteX2" fmla="*/ 1879178 w 2113597"/>
              <a:gd name="connsiteY2" fmla="*/ 512621 h 1026456"/>
              <a:gd name="connsiteX3" fmla="*/ 1879358 w 2113597"/>
              <a:gd name="connsiteY3" fmla="*/ 982725 h 1026456"/>
              <a:gd name="connsiteX4" fmla="*/ 2039 w 2113597"/>
              <a:gd name="connsiteY4" fmla="*/ 978182 h 1026456"/>
              <a:gd name="connsiteX0" fmla="*/ 2039 w 2018416"/>
              <a:gd name="connsiteY0" fmla="*/ 978182 h 1026456"/>
              <a:gd name="connsiteX1" fmla="*/ 0 w 2018416"/>
              <a:gd name="connsiteY1" fmla="*/ 0 h 1026456"/>
              <a:gd name="connsiteX2" fmla="*/ 1879178 w 2018416"/>
              <a:gd name="connsiteY2" fmla="*/ 512621 h 1026456"/>
              <a:gd name="connsiteX3" fmla="*/ 1879358 w 2018416"/>
              <a:gd name="connsiteY3" fmla="*/ 982725 h 1026456"/>
              <a:gd name="connsiteX4" fmla="*/ 2039 w 2018416"/>
              <a:gd name="connsiteY4" fmla="*/ 978182 h 1026456"/>
              <a:gd name="connsiteX0" fmla="*/ 2039 w 1879358"/>
              <a:gd name="connsiteY0" fmla="*/ 978182 h 1026456"/>
              <a:gd name="connsiteX1" fmla="*/ 0 w 1879358"/>
              <a:gd name="connsiteY1" fmla="*/ 0 h 1026456"/>
              <a:gd name="connsiteX2" fmla="*/ 1879178 w 1879358"/>
              <a:gd name="connsiteY2" fmla="*/ 512621 h 1026456"/>
              <a:gd name="connsiteX3" fmla="*/ 1879358 w 1879358"/>
              <a:gd name="connsiteY3" fmla="*/ 982725 h 1026456"/>
              <a:gd name="connsiteX4" fmla="*/ 2039 w 1879358"/>
              <a:gd name="connsiteY4" fmla="*/ 978182 h 1026456"/>
              <a:gd name="connsiteX0" fmla="*/ 2039 w 1879358"/>
              <a:gd name="connsiteY0" fmla="*/ 978182 h 982725"/>
              <a:gd name="connsiteX1" fmla="*/ 0 w 1879358"/>
              <a:gd name="connsiteY1" fmla="*/ 0 h 982725"/>
              <a:gd name="connsiteX2" fmla="*/ 1879178 w 1879358"/>
              <a:gd name="connsiteY2" fmla="*/ 512621 h 982725"/>
              <a:gd name="connsiteX3" fmla="*/ 1879358 w 1879358"/>
              <a:gd name="connsiteY3" fmla="*/ 982725 h 982725"/>
              <a:gd name="connsiteX4" fmla="*/ 2039 w 1879358"/>
              <a:gd name="connsiteY4" fmla="*/ 978182 h 982725"/>
              <a:gd name="connsiteX0" fmla="*/ 2039 w 1879358"/>
              <a:gd name="connsiteY0" fmla="*/ 978182 h 982725"/>
              <a:gd name="connsiteX1" fmla="*/ 0 w 1879358"/>
              <a:gd name="connsiteY1" fmla="*/ 0 h 982725"/>
              <a:gd name="connsiteX2" fmla="*/ 1879178 w 1879358"/>
              <a:gd name="connsiteY2" fmla="*/ 512621 h 982725"/>
              <a:gd name="connsiteX3" fmla="*/ 1879358 w 1879358"/>
              <a:gd name="connsiteY3" fmla="*/ 982725 h 982725"/>
              <a:gd name="connsiteX4" fmla="*/ 2039 w 1879358"/>
              <a:gd name="connsiteY4" fmla="*/ 978182 h 982725"/>
              <a:gd name="connsiteX0" fmla="*/ 129 w 1880910"/>
              <a:gd name="connsiteY0" fmla="*/ 981645 h 982725"/>
              <a:gd name="connsiteX1" fmla="*/ 1552 w 1880910"/>
              <a:gd name="connsiteY1" fmla="*/ 0 h 982725"/>
              <a:gd name="connsiteX2" fmla="*/ 1880730 w 1880910"/>
              <a:gd name="connsiteY2" fmla="*/ 512621 h 982725"/>
              <a:gd name="connsiteX3" fmla="*/ 1880910 w 1880910"/>
              <a:gd name="connsiteY3" fmla="*/ 982725 h 982725"/>
              <a:gd name="connsiteX4" fmla="*/ 129 w 1880910"/>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 name="connsiteX0" fmla="*/ 233618 w 2114399"/>
              <a:gd name="connsiteY0" fmla="*/ 987277 h 988357"/>
              <a:gd name="connsiteX1" fmla="*/ 235041 w 2114399"/>
              <a:gd name="connsiteY1" fmla="*/ 5632 h 988357"/>
              <a:gd name="connsiteX2" fmla="*/ 2114219 w 2114399"/>
              <a:gd name="connsiteY2" fmla="*/ 518253 h 988357"/>
              <a:gd name="connsiteX3" fmla="*/ 2114399 w 2114399"/>
              <a:gd name="connsiteY3" fmla="*/ 988357 h 988357"/>
              <a:gd name="connsiteX4" fmla="*/ 233618 w 2114399"/>
              <a:gd name="connsiteY4" fmla="*/ 987277 h 988357"/>
              <a:gd name="connsiteX0" fmla="*/ 233618 w 2114399"/>
              <a:gd name="connsiteY0" fmla="*/ 987277 h 988357"/>
              <a:gd name="connsiteX1" fmla="*/ 235041 w 2114399"/>
              <a:gd name="connsiteY1" fmla="*/ 5632 h 988357"/>
              <a:gd name="connsiteX2" fmla="*/ 2114219 w 2114399"/>
              <a:gd name="connsiteY2" fmla="*/ 518253 h 988357"/>
              <a:gd name="connsiteX3" fmla="*/ 2114399 w 2114399"/>
              <a:gd name="connsiteY3" fmla="*/ 988357 h 988357"/>
              <a:gd name="connsiteX4" fmla="*/ 233618 w 2114399"/>
              <a:gd name="connsiteY4" fmla="*/ 987277 h 988357"/>
              <a:gd name="connsiteX0" fmla="*/ 137298 w 2018079"/>
              <a:gd name="connsiteY0" fmla="*/ 990057 h 991137"/>
              <a:gd name="connsiteX1" fmla="*/ 138721 w 2018079"/>
              <a:gd name="connsiteY1" fmla="*/ 8412 h 991137"/>
              <a:gd name="connsiteX2" fmla="*/ 2017899 w 2018079"/>
              <a:gd name="connsiteY2" fmla="*/ 521033 h 991137"/>
              <a:gd name="connsiteX3" fmla="*/ 2018079 w 2018079"/>
              <a:gd name="connsiteY3" fmla="*/ 991137 h 991137"/>
              <a:gd name="connsiteX4" fmla="*/ 137298 w 2018079"/>
              <a:gd name="connsiteY4" fmla="*/ 990057 h 991137"/>
              <a:gd name="connsiteX0" fmla="*/ 0 w 1880781"/>
              <a:gd name="connsiteY0" fmla="*/ 981645 h 982725"/>
              <a:gd name="connsiteX1" fmla="*/ 1423 w 1880781"/>
              <a:gd name="connsiteY1" fmla="*/ 0 h 982725"/>
              <a:gd name="connsiteX2" fmla="*/ 1880601 w 1880781"/>
              <a:gd name="connsiteY2" fmla="*/ 512621 h 982725"/>
              <a:gd name="connsiteX3" fmla="*/ 1880781 w 1880781"/>
              <a:gd name="connsiteY3" fmla="*/ 982725 h 982725"/>
              <a:gd name="connsiteX4" fmla="*/ 0 w 1880781"/>
              <a:gd name="connsiteY4" fmla="*/ 981645 h 98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781" h="982725">
                <a:moveTo>
                  <a:pt x="0" y="981645"/>
                </a:moveTo>
                <a:cubicBezTo>
                  <a:pt x="711" y="490822"/>
                  <a:pt x="711" y="490822"/>
                  <a:pt x="1423" y="0"/>
                </a:cubicBezTo>
                <a:lnTo>
                  <a:pt x="1880601" y="512621"/>
                </a:lnTo>
                <a:lnTo>
                  <a:pt x="1880781" y="982725"/>
                </a:lnTo>
                <a:lnTo>
                  <a:pt x="0" y="981645"/>
                </a:lnTo>
                <a:close/>
              </a:path>
            </a:pathLst>
          </a:custGeom>
          <a:solidFill>
            <a:schemeClr val="accent5">
              <a:alpha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 name="Google Shape;67;p15">
            <a:extLst>
              <a:ext uri="{FF2B5EF4-FFF2-40B4-BE49-F238E27FC236}">
                <a16:creationId xmlns:a16="http://schemas.microsoft.com/office/drawing/2014/main" id="{5A48DAA2-7B5E-4D42-803C-B2F09585FF94}"/>
              </a:ext>
            </a:extLst>
          </p:cNvPr>
          <p:cNvSpPr txBox="1">
            <a:spLocks/>
          </p:cNvSpPr>
          <p:nvPr/>
        </p:nvSpPr>
        <p:spPr>
          <a:xfrm>
            <a:off x="622800" y="709200"/>
            <a:ext cx="8299527" cy="17604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None/>
              <a:defRPr sz="1800" b="0" i="0" u="none" strike="noStrike" cap="none">
                <a:solidFill>
                  <a:schemeClr val="tx1"/>
                </a:solidFill>
                <a:latin typeface="Source Sans Pro" panose="020B0503030403020204" pitchFamily="34" charset="0"/>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85000"/>
              </a:lnSpc>
              <a:buClr>
                <a:schemeClr val="dk1"/>
              </a:buClr>
              <a:buSzPts val="1100"/>
            </a:pPr>
            <a:r>
              <a:rPr lang="fi-FI" sz="3000" b="1" dirty="0">
                <a:solidFill>
                  <a:schemeClr val="dk1"/>
                </a:solidFill>
              </a:rPr>
              <a:t>Skenaariotyössä ei ole pyritty todennäköi­sim­män tulevaisuusvaihtoehdon ennusta­miseen, vaan tulevaisuus toteutuu useim­miten eri skenaarioita </a:t>
            </a:r>
            <a:r>
              <a:rPr lang="fi-FI" sz="3000" b="1" i="1" dirty="0">
                <a:solidFill>
                  <a:schemeClr val="dk1"/>
                </a:solidFill>
              </a:rPr>
              <a:t>yhdistellen</a:t>
            </a:r>
            <a:r>
              <a:rPr lang="fi-FI" sz="3000" b="1" dirty="0">
                <a:solidFill>
                  <a:schemeClr val="dk1"/>
                </a:solidFill>
              </a:rPr>
              <a:t>.</a:t>
            </a:r>
          </a:p>
        </p:txBody>
      </p:sp>
      <p:sp>
        <p:nvSpPr>
          <p:cNvPr id="5" name="Tekstiruutu 4">
            <a:extLst>
              <a:ext uri="{FF2B5EF4-FFF2-40B4-BE49-F238E27FC236}">
                <a16:creationId xmlns:a16="http://schemas.microsoft.com/office/drawing/2014/main" id="{F7C1B476-9983-C245-A979-3A2B91EB1D32}"/>
              </a:ext>
            </a:extLst>
          </p:cNvPr>
          <p:cNvSpPr txBox="1"/>
          <p:nvPr/>
        </p:nvSpPr>
        <p:spPr>
          <a:xfrm>
            <a:off x="622799" y="2449578"/>
            <a:ext cx="8100576" cy="2557122"/>
          </a:xfrm>
          <a:prstGeom prst="rect">
            <a:avLst/>
          </a:prstGeom>
          <a:noFill/>
        </p:spPr>
        <p:txBody>
          <a:bodyPr wrap="square" numCol="2" spcCol="216000" rtlCol="0">
            <a:noAutofit/>
          </a:bodyPr>
          <a:lstStyle/>
          <a:p>
            <a:pPr>
              <a:lnSpc>
                <a:spcPct val="120000"/>
              </a:lnSpc>
              <a:spcAft>
                <a:spcPts val="600"/>
              </a:spcAft>
            </a:pPr>
            <a:r>
              <a:rPr lang="fi-FI" sz="1100" dirty="0">
                <a:latin typeface="Source Sans Pro" panose="020B0503030403020204" pitchFamily="34" charset="0"/>
              </a:rPr>
              <a:t>Skenaariot on rakennettu ja sanoitettu kuvaamaan hyvin erilaisia kehitysnäkymiä. Ne kuvaavat erilaisia uhkakuvia ja menestyksen mahdollisuuksia.</a:t>
            </a:r>
          </a:p>
          <a:p>
            <a:pPr>
              <a:lnSpc>
                <a:spcPct val="120000"/>
              </a:lnSpc>
              <a:spcAft>
                <a:spcPts val="600"/>
              </a:spcAft>
            </a:pPr>
            <a:r>
              <a:rPr lang="fi-FI" sz="1100" spc="-10" dirty="0">
                <a:latin typeface="Source Sans Pro" panose="020B0503030403020204" pitchFamily="34" charset="0"/>
              </a:rPr>
              <a:t>Etelä-Karjalan tulevaisuustarkastelu käynnistyi vuoden 2020 alus­sa</a:t>
            </a:r>
            <a:r>
              <a:rPr lang="fi-FI" sz="1100" dirty="0">
                <a:latin typeface="Source Sans Pro" panose="020B0503030403020204" pitchFamily="34" charset="0"/>
              </a:rPr>
              <a:t>. Tarkastelussa luotiin neljä skenaariota Ete­lä-Karja­lan tulevai­suudesta sekä maakunnan toimijoi­den yhteinen, tavoiteltava tu­levaisuuskuva vuoteen 2040. Tulevaisuustar­kastelu tukee erityi­sesti uuden maakunta­ohjelman ja maa­kuntakaavan valmistelua sekä alueen yhteistä edunvalvon­taa. Tulevaisuus­tarkastelua ete­läkar­jalaisten kanssa on ollut tekemässä </a:t>
            </a:r>
            <a:r>
              <a:rPr lang="fi-FI" sz="1100" b="1" dirty="0">
                <a:latin typeface="Source Sans Pro Semibold" panose="020B0503030403020204" pitchFamily="34" charset="0"/>
              </a:rPr>
              <a:t>Aluekehittämisen konsulttitoimisto MDI</a:t>
            </a:r>
            <a:r>
              <a:rPr lang="fi-FI" sz="1100" dirty="0">
                <a:latin typeface="Source Sans Pro" panose="020B0503030403020204" pitchFamily="34" charset="0"/>
              </a:rPr>
              <a:t>.</a:t>
            </a:r>
          </a:p>
          <a:p>
            <a:pPr>
              <a:lnSpc>
                <a:spcPct val="120000"/>
              </a:lnSpc>
              <a:spcAft>
                <a:spcPts val="600"/>
              </a:spcAft>
            </a:pPr>
            <a:r>
              <a:rPr lang="fi-FI" sz="1100" dirty="0">
                <a:latin typeface="Source Sans Pro" panose="020B0503030403020204" pitchFamily="34" charset="0"/>
              </a:rPr>
              <a:t>Skenaariot on laadittu työpajamateriaalin pohjalta MDI:n skenaa­riometodia hyödyntäen. Työpajoissa on kerätty ja tuotettu tietoa maakunnan keskeisistä muutosytimistä ja niihin liittyvistä kehi­tysnäkymistä. Monipuolisen materiaa­lin pohjalta on yhdessä laa­jan sidosjoukon kanssa laadittu neljä skenaariota kuvaamaan Etelä-Karjalan mahdollisia kehityspolkuja.  Skenaariot laadittiin laaja-alaisessa yhteis­työssä eteläkarjalaisten kanssa monipuolisia osallistumi­sen mahdollisuuksia hyödyntäen. Skenaarioprosessi on kuvattu tämän raportin lopuksi.</a:t>
            </a:r>
          </a:p>
          <a:p>
            <a:pPr>
              <a:lnSpc>
                <a:spcPct val="120000"/>
              </a:lnSpc>
              <a:spcAft>
                <a:spcPts val="600"/>
              </a:spcAft>
            </a:pPr>
            <a:r>
              <a:rPr lang="fi-FI" sz="1100" dirty="0">
                <a:latin typeface="Source Sans Pro" panose="020B0503030403020204" pitchFamily="34" charset="0"/>
              </a:rPr>
              <a:t>Tämä osin jopa inhorealistinen tulevaisuustyö on tuottanut arvo­kasta materiaalia maakunnan varautumissuunnitelmien laadin­-</a:t>
            </a:r>
          </a:p>
        </p:txBody>
      </p:sp>
      <p:sp>
        <p:nvSpPr>
          <p:cNvPr id="6" name="Google Shape;66;p15">
            <a:extLst>
              <a:ext uri="{FF2B5EF4-FFF2-40B4-BE49-F238E27FC236}">
                <a16:creationId xmlns:a16="http://schemas.microsoft.com/office/drawing/2014/main" id="{DF1221B8-465E-364B-AFB0-18215DC41E86}"/>
              </a:ext>
            </a:extLst>
          </p:cNvPr>
          <p:cNvSpPr txBox="1">
            <a:spLocks/>
          </p:cNvSpPr>
          <p:nvPr/>
        </p:nvSpPr>
        <p:spPr>
          <a:xfrm>
            <a:off x="641928" y="136800"/>
            <a:ext cx="7943368"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Source Sans Pro" panose="020B0503030403020204" pitchFamily="34" charset="0"/>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spcBef>
                <a:spcPts val="1200"/>
              </a:spcBef>
              <a:spcAft>
                <a:spcPts val="1200"/>
              </a:spcAft>
              <a:buSzPts val="1100"/>
            </a:pPr>
            <a:r>
              <a:rPr lang="fi-FI" sz="2000" dirty="0"/>
              <a:t>Skenaariotyön tausta, tarve ja prosessi</a:t>
            </a:r>
            <a:endParaRPr lang="fi-FI" sz="2000" dirty="0">
              <a:ea typeface="Roboto"/>
              <a:cs typeface="Roboto"/>
              <a:sym typeface="Roboto"/>
            </a:endParaRPr>
          </a:p>
        </p:txBody>
      </p:sp>
      <p:sp>
        <p:nvSpPr>
          <p:cNvPr id="2" name="Dian numeron paikkamerkki 1">
            <a:extLst>
              <a:ext uri="{FF2B5EF4-FFF2-40B4-BE49-F238E27FC236}">
                <a16:creationId xmlns:a16="http://schemas.microsoft.com/office/drawing/2014/main" id="{14FA158E-A76C-474F-B90A-FB4CBFE53C88}"/>
              </a:ext>
            </a:extLst>
          </p:cNvPr>
          <p:cNvSpPr>
            <a:spLocks noGrp="1"/>
          </p:cNvSpPr>
          <p:nvPr>
            <p:ph type="sldNum" idx="12"/>
          </p:nvPr>
        </p:nvSpPr>
        <p:spPr/>
        <p:txBody>
          <a:bodyPr/>
          <a:lstStyle/>
          <a:p>
            <a:fld id="{00000000-1234-1234-1234-123412341234}" type="slidenum">
              <a:rPr lang="fi" smtClean="0"/>
              <a:pPr/>
              <a:t>5</a:t>
            </a:fld>
            <a:endParaRPr lang="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9"/>
          <p:cNvSpPr txBox="1">
            <a:spLocks noGrp="1"/>
          </p:cNvSpPr>
          <p:nvPr>
            <p:ph type="body" idx="1"/>
          </p:nvPr>
        </p:nvSpPr>
        <p:spPr>
          <a:xfrm>
            <a:off x="622799" y="3850134"/>
            <a:ext cx="4068000" cy="928963"/>
          </a:xfrm>
          <a:prstGeom prst="rect">
            <a:avLst/>
          </a:prstGeom>
          <a:noFill/>
          <a:ln>
            <a:noFill/>
          </a:ln>
        </p:spPr>
        <p:txBody>
          <a:bodyPr spcFirstLastPara="1" wrap="square" lIns="91425" tIns="91425" rIns="91425" bIns="91425" anchor="b" anchorCtr="0">
            <a:noAutofit/>
          </a:bodyPr>
          <a:lstStyle/>
          <a:p>
            <a:pPr marL="0" lvl="0" indent="0">
              <a:spcBef>
                <a:spcPts val="600"/>
              </a:spcBef>
              <a:buClr>
                <a:schemeClr val="dk1"/>
              </a:buClr>
              <a:buSzPts val="1100"/>
            </a:pPr>
            <a:r>
              <a:rPr lang="fi" sz="1100" dirty="0">
                <a:solidFill>
                  <a:schemeClr val="dk1"/>
                </a:solidFill>
                <a:latin typeface="Source Sans Pro" panose="020B0503030403020204" pitchFamily="34" charset="0"/>
                <a:ea typeface="Roboto"/>
                <a:cs typeface="Roboto"/>
                <a:sym typeface="Roboto"/>
              </a:rPr>
              <a:t>Etelä-Karjalan toimintaympäristöä on leimannut viimeisen kym­menen vuoden aikana väestön ikääntyminen ja supistuminen, joiden taustalla vaikuttavat muuttotappiot ja heikko luonnollinen väestönkehitys. Etenkin muuttotappiot ja ikääntyminen näkyivät </a:t>
            </a:r>
            <a:r>
              <a:rPr lang="fi" sz="1100" dirty="0">
                <a:solidFill>
                  <a:schemeClr val="dk1"/>
                </a:solidFill>
                <a:ea typeface="Roboto"/>
                <a:cs typeface="Roboto"/>
                <a:sym typeface="Roboto"/>
              </a:rPr>
              <a:t>maakunnassa työikäisen väestön voimakkaana supistumisena. </a:t>
            </a:r>
            <a:endParaRPr lang="fi-FI" sz="1100" dirty="0">
              <a:solidFill>
                <a:schemeClr val="dk1"/>
              </a:solidFill>
              <a:latin typeface="Source Sans Pro" panose="020B0503030403020204" pitchFamily="34" charset="0"/>
              <a:ea typeface="Roboto"/>
              <a:cs typeface="Roboto"/>
              <a:sym typeface="Roboto"/>
            </a:endParaRPr>
          </a:p>
        </p:txBody>
      </p:sp>
      <p:sp>
        <p:nvSpPr>
          <p:cNvPr id="4" name="Google Shape;90;p19">
            <a:extLst>
              <a:ext uri="{FF2B5EF4-FFF2-40B4-BE49-F238E27FC236}">
                <a16:creationId xmlns:a16="http://schemas.microsoft.com/office/drawing/2014/main" id="{5D82C82C-ADD1-9044-8E1A-B7A70F7F8C59}"/>
              </a:ext>
            </a:extLst>
          </p:cNvPr>
          <p:cNvSpPr txBox="1">
            <a:spLocks/>
          </p:cNvSpPr>
          <p:nvPr/>
        </p:nvSpPr>
        <p:spPr>
          <a:xfrm>
            <a:off x="4690799" y="547200"/>
            <a:ext cx="4068000" cy="42318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0000"/>
              </a:buClr>
              <a:buSzPts val="1800"/>
              <a:buFont typeface="Arial"/>
              <a:buNone/>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spcBef>
                <a:spcPts val="600"/>
              </a:spcBef>
            </a:pPr>
            <a:r>
              <a:rPr lang="fi-FI" sz="1100" dirty="0">
                <a:solidFill>
                  <a:schemeClr val="dk1"/>
                </a:solidFill>
                <a:ea typeface="Roboto"/>
                <a:cs typeface="Roboto"/>
                <a:sym typeface="Roboto"/>
              </a:rPr>
              <a:t>Maakunnan väestön ennustetaan supistuvan merkittävästi myös seuraavien vuosikymmenien aikana. Erityisesti työikäisen väestön ennustetaan supistuvan erittäin voimakkaasti muuttotappioiden ja eläköitymisen vaikutuksesta. Heikosta väestönkehityksestä huolimatta maakunnan väestön supistumiskehitys on ollut ja jää ennusteen perusteella naapurimaakuntia maltillisemmaksi.</a:t>
            </a:r>
          </a:p>
          <a:p>
            <a:pPr marL="0" indent="0">
              <a:spcBef>
                <a:spcPts val="600"/>
              </a:spcBef>
            </a:pPr>
            <a:r>
              <a:rPr lang="fi-FI" sz="1100" dirty="0">
                <a:solidFill>
                  <a:schemeClr val="dk1"/>
                </a:solidFill>
                <a:ea typeface="Roboto"/>
                <a:cs typeface="Roboto"/>
                <a:sym typeface="Roboto"/>
              </a:rPr>
              <a:t>Etelä-Karjalan teollisuuteen perustuva elinkeinorakenne on niin ikään käynyt läpi merkittäviä muutoksia 2010-luvun kuluessa. Maakunnan työpaikkojen määrä supistui </a:t>
            </a:r>
            <a:r>
              <a:rPr lang="fi-FI" sz="1100" b="1" dirty="0">
                <a:solidFill>
                  <a:schemeClr val="dk1"/>
                </a:solidFill>
                <a:latin typeface="Source Sans Pro Semibold" panose="020B0503030403020204" pitchFamily="34" charset="0"/>
                <a:ea typeface="Roboto"/>
                <a:cs typeface="Roboto"/>
                <a:sym typeface="Roboto"/>
              </a:rPr>
              <a:t>8,8 prosentilla</a:t>
            </a:r>
            <a:r>
              <a:rPr lang="fi-FI" sz="1100" dirty="0">
                <a:solidFill>
                  <a:schemeClr val="dk1"/>
                </a:solidFill>
                <a:ea typeface="Roboto"/>
                <a:cs typeface="Roboto"/>
                <a:sym typeface="Roboto"/>
              </a:rPr>
              <a:t> vuodesta 2007 vuoteen 2017, ja etenkin teollisuuden työpaikkojen määrä supistui voimakkaasti. Maakunnan työllinen väestö supistui myös merkittävästi: vuoteen 2017 mennessä työllisten määrä oli laskenut  </a:t>
            </a:r>
            <a:r>
              <a:rPr lang="fi-FI" sz="1100" b="1" dirty="0">
                <a:solidFill>
                  <a:schemeClr val="dk1"/>
                </a:solidFill>
                <a:latin typeface="Source Sans Pro Semibold" panose="020B0503030403020204" pitchFamily="34" charset="0"/>
                <a:ea typeface="Roboto"/>
                <a:cs typeface="Roboto"/>
                <a:sym typeface="Roboto"/>
              </a:rPr>
              <a:t>4 700 henkilöllä</a:t>
            </a:r>
            <a:r>
              <a:rPr lang="fi-FI" sz="1100" dirty="0">
                <a:solidFill>
                  <a:schemeClr val="dk1"/>
                </a:solidFill>
                <a:ea typeface="Roboto"/>
                <a:cs typeface="Roboto"/>
                <a:sym typeface="Roboto"/>
              </a:rPr>
              <a:t>. Etelä-Karjalan työllisyysaste oli myös vuonna 2018 yhä merkittävästi koko maan keskitasoa matalampi, ja työttömyysaste puolestaan oli koko maan keskitasoa selvästi korkeampi. </a:t>
            </a:r>
          </a:p>
          <a:p>
            <a:pPr marL="0" indent="0">
              <a:spcBef>
                <a:spcPts val="600"/>
              </a:spcBef>
            </a:pPr>
            <a:r>
              <a:rPr lang="fi-FI" sz="1100" dirty="0">
                <a:solidFill>
                  <a:schemeClr val="dk1"/>
                </a:solidFill>
                <a:ea typeface="Roboto"/>
                <a:cs typeface="Roboto"/>
                <a:sym typeface="Roboto"/>
              </a:rPr>
              <a:t>Väestön koulutusrakenne jäi myös koko maan keskitasoa matalammaksi, mutta Lappeenrannan korkeakoulutustoiminnan vaikutuksesta Etelä-Karjalan väestö oli kuitenkin korkeammin koulutettua kuin maakunnassa, jossa ei ole merkittävää omaa yliopistokoulutustoimintaa.</a:t>
            </a:r>
          </a:p>
        </p:txBody>
      </p:sp>
      <p:sp>
        <p:nvSpPr>
          <p:cNvPr id="6" name="Google Shape;90;p19">
            <a:extLst>
              <a:ext uri="{FF2B5EF4-FFF2-40B4-BE49-F238E27FC236}">
                <a16:creationId xmlns:a16="http://schemas.microsoft.com/office/drawing/2014/main" id="{F9F81823-8AD8-524B-A245-2A8AEE1F1A31}"/>
              </a:ext>
            </a:extLst>
          </p:cNvPr>
          <p:cNvSpPr txBox="1">
            <a:spLocks/>
          </p:cNvSpPr>
          <p:nvPr/>
        </p:nvSpPr>
        <p:spPr>
          <a:xfrm>
            <a:off x="622799" y="324000"/>
            <a:ext cx="4068000" cy="1735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0000"/>
              </a:buClr>
              <a:buSzPts val="1800"/>
              <a:buFont typeface="Arial"/>
              <a:buNone/>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spcBef>
                <a:spcPts val="600"/>
              </a:spcBef>
              <a:buClr>
                <a:schemeClr val="dk1"/>
              </a:buClr>
              <a:buSzPts val="1100"/>
            </a:pPr>
            <a:r>
              <a:rPr lang="fi-FI" sz="1100" dirty="0">
                <a:solidFill>
                  <a:schemeClr val="dk1"/>
                </a:solidFill>
                <a:ea typeface="Roboto"/>
                <a:cs typeface="Roboto"/>
                <a:sym typeface="Roboto"/>
              </a:rPr>
              <a:t>taan. Skenaariokohtaisten varautumissuunnitelmien lisäksi on tunnistettu sellaisia välttämättömiä toimenpiteitä, joita Etelä-Karjalassa tulisi joka tapauksessa tehdä. Tässä raportissa kuvatut toimenpiteet pohjautuvat työskentelyyn osallistuneiden toimijoiden esityksiin. Esitetyissä toimenpiteissä painottuvat toimintatavat sekä teemat, joihin on jatkossa syytä kohdistaa konkreettisempia ja aktiivisempia kehittämistoimia.</a:t>
            </a:r>
          </a:p>
        </p:txBody>
      </p:sp>
      <p:sp>
        <p:nvSpPr>
          <p:cNvPr id="89" name="Google Shape;89;p19"/>
          <p:cNvSpPr txBox="1">
            <a:spLocks noGrp="1"/>
          </p:cNvSpPr>
          <p:nvPr>
            <p:ph type="title"/>
          </p:nvPr>
        </p:nvSpPr>
        <p:spPr>
          <a:xfrm>
            <a:off x="622801" y="2103757"/>
            <a:ext cx="3546505" cy="156963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fi" sz="2000" dirty="0">
                <a:latin typeface="Source Sans Pro" panose="020B0503030403020204" pitchFamily="34" charset="0"/>
                <a:ea typeface="Roboto"/>
                <a:cs typeface="Roboto"/>
                <a:sym typeface="Roboto"/>
              </a:rPr>
              <a:t>Väestön ikääntyminen ja supistuminen on leimannut Etelä-Karjalan toimintaympäristön kehitystä</a:t>
            </a:r>
            <a:endParaRPr sz="2000" dirty="0">
              <a:latin typeface="Source Sans Pro" panose="020B0503030403020204" pitchFamily="34" charset="0"/>
              <a:ea typeface="Roboto"/>
              <a:cs typeface="Roboto"/>
              <a:sym typeface="Roboto"/>
            </a:endParaRPr>
          </a:p>
        </p:txBody>
      </p:sp>
      <p:sp>
        <p:nvSpPr>
          <p:cNvPr id="2" name="Dian numeron paikkamerkki 1">
            <a:extLst>
              <a:ext uri="{FF2B5EF4-FFF2-40B4-BE49-F238E27FC236}">
                <a16:creationId xmlns:a16="http://schemas.microsoft.com/office/drawing/2014/main" id="{83234682-00FC-4ED7-A5EA-E7B8414FC5B7}"/>
              </a:ext>
            </a:extLst>
          </p:cNvPr>
          <p:cNvSpPr>
            <a:spLocks noGrp="1"/>
          </p:cNvSpPr>
          <p:nvPr>
            <p:ph type="sldNum" idx="12"/>
          </p:nvPr>
        </p:nvSpPr>
        <p:spPr/>
        <p:txBody>
          <a:bodyPr/>
          <a:lstStyle/>
          <a:p>
            <a:fld id="{00000000-1234-1234-1234-123412341234}" type="slidenum">
              <a:rPr lang="fi" smtClean="0"/>
              <a:pPr/>
              <a:t>6</a:t>
            </a:fld>
            <a:endParaRPr lang="fi" dirty="0"/>
          </a:p>
        </p:txBody>
      </p:sp>
    </p:spTree>
    <p:extLst>
      <p:ext uri="{BB962C8B-B14F-4D97-AF65-F5344CB8AC3E}">
        <p14:creationId xmlns:p14="http://schemas.microsoft.com/office/powerpoint/2010/main" val="326821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Google Shape;90;p19">
            <a:extLst>
              <a:ext uri="{FF2B5EF4-FFF2-40B4-BE49-F238E27FC236}">
                <a16:creationId xmlns:a16="http://schemas.microsoft.com/office/drawing/2014/main" id="{5BBE42B5-58D9-9041-9248-23728E6DFB1F}"/>
              </a:ext>
            </a:extLst>
          </p:cNvPr>
          <p:cNvSpPr txBox="1">
            <a:spLocks/>
          </p:cNvSpPr>
          <p:nvPr/>
        </p:nvSpPr>
        <p:spPr>
          <a:xfrm>
            <a:off x="622800" y="395024"/>
            <a:ext cx="4068000" cy="28660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0000"/>
              </a:buClr>
              <a:buSzPts val="1800"/>
              <a:buFont typeface="Arial"/>
              <a:buNone/>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spcAft>
                <a:spcPts val="600"/>
              </a:spcAft>
            </a:pPr>
            <a:r>
              <a:rPr lang="fi-FI" sz="1100" dirty="0">
                <a:solidFill>
                  <a:schemeClr val="dk1"/>
                </a:solidFill>
                <a:ea typeface="Roboto"/>
                <a:cs typeface="Roboto"/>
                <a:sym typeface="Roboto"/>
              </a:rPr>
              <a:t>Etelä-Karjalan sisällä erot Lappeenrannan ja muun maakunnan vä­lillä ovat suuria. Etenkin Imatran ja Imatran seudun kokema talou­dellinen rakennemuutos oli huomattavasti voimakkaampi kuin Lappeenrannan seudulla. Väestö kasvoi vielä vuosien 2007—2018 aikana Lappeenrannassa, kun taas muualla maakunnassa väestö supistui joko voimakkaasti tai erittäin voimakkaasti. Vas­taavasti työikäisen väestön kehitys jäi huomattavasti maltillisem­maksi Lappeenrannassa muuhun maakuntaan verrattuna. Väestöennus­teen mukaan myös Lappeenrannan väestö supistuu voimak­kaasti vuosien 2018—2040 aikana, mutta huomattavasti muuta maakun­taa maltillisemmin. Jo toteutunut väestön ja talouden kehitys ja tuleva kehitys kasvattanevat Lappeenrannan merkitystä maakun­nan keskuksena. Tätä asemaa korostaa myös koulutustoi­minnan vahva painottuminen Lappeenrantaan.</a:t>
            </a:r>
          </a:p>
        </p:txBody>
      </p:sp>
      <p:sp>
        <p:nvSpPr>
          <p:cNvPr id="2" name="Dian numeron paikkamerkki 1">
            <a:extLst>
              <a:ext uri="{FF2B5EF4-FFF2-40B4-BE49-F238E27FC236}">
                <a16:creationId xmlns:a16="http://schemas.microsoft.com/office/drawing/2014/main" id="{9B6BD7FE-5800-49D2-B6C1-EDB012E3B699}"/>
              </a:ext>
            </a:extLst>
          </p:cNvPr>
          <p:cNvSpPr>
            <a:spLocks noGrp="1"/>
          </p:cNvSpPr>
          <p:nvPr>
            <p:ph type="sldNum" idx="12"/>
          </p:nvPr>
        </p:nvSpPr>
        <p:spPr/>
        <p:txBody>
          <a:bodyPr/>
          <a:lstStyle/>
          <a:p>
            <a:fld id="{00000000-1234-1234-1234-123412341234}" type="slidenum">
              <a:rPr lang="fi" smtClean="0"/>
              <a:pPr/>
              <a:t>7</a:t>
            </a:fld>
            <a:endParaRPr lang="fi" dirty="0"/>
          </a:p>
        </p:txBody>
      </p:sp>
      <p:sp>
        <p:nvSpPr>
          <p:cNvPr id="3" name="Google Shape;90;p19">
            <a:extLst>
              <a:ext uri="{FF2B5EF4-FFF2-40B4-BE49-F238E27FC236}">
                <a16:creationId xmlns:a16="http://schemas.microsoft.com/office/drawing/2014/main" id="{FBD4BC15-2FF3-4301-9FF5-61A7A3E9C2B4}"/>
              </a:ext>
            </a:extLst>
          </p:cNvPr>
          <p:cNvSpPr txBox="1">
            <a:spLocks/>
          </p:cNvSpPr>
          <p:nvPr/>
        </p:nvSpPr>
        <p:spPr>
          <a:xfrm>
            <a:off x="898050" y="4378600"/>
            <a:ext cx="4068000" cy="41147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0000"/>
              </a:buClr>
              <a:buSzPts val="1800"/>
              <a:buFont typeface="Arial"/>
              <a:buNone/>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spcAft>
                <a:spcPts val="600"/>
              </a:spcAft>
            </a:pPr>
            <a:endParaRPr lang="fi-FI" sz="1100" i="1" dirty="0">
              <a:ea typeface="Roboto"/>
              <a:cs typeface="Roboto"/>
              <a:sym typeface="Roboto"/>
            </a:endParaRPr>
          </a:p>
        </p:txBody>
      </p:sp>
      <p:sp>
        <p:nvSpPr>
          <p:cNvPr id="4" name="Google Shape;90;p19">
            <a:extLst>
              <a:ext uri="{FF2B5EF4-FFF2-40B4-BE49-F238E27FC236}">
                <a16:creationId xmlns:a16="http://schemas.microsoft.com/office/drawing/2014/main" id="{05EB4659-BD96-4FB6-9D0D-72A0934BC17F}"/>
              </a:ext>
            </a:extLst>
          </p:cNvPr>
          <p:cNvSpPr txBox="1">
            <a:spLocks/>
          </p:cNvSpPr>
          <p:nvPr/>
        </p:nvSpPr>
        <p:spPr>
          <a:xfrm>
            <a:off x="4796941" y="403231"/>
            <a:ext cx="4068000" cy="41147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0000"/>
              </a:buClr>
              <a:buSzPts val="1800"/>
              <a:buFont typeface="Arial"/>
              <a:buNone/>
              <a:defRPr sz="1400" b="0" i="0" u="none" strike="noStrike" cap="none">
                <a:solidFill>
                  <a:schemeClr val="tx1"/>
                </a:solidFill>
                <a:latin typeface="Source Sans Pro" panose="020B0503030403020204" pitchFamily="34" charset="0"/>
                <a:ea typeface="Source Sans Pro" panose="020B0503030403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spcAft>
                <a:spcPts val="600"/>
              </a:spcAft>
            </a:pPr>
            <a:r>
              <a:rPr lang="fi-FI" sz="1100" dirty="0">
                <a:solidFill>
                  <a:schemeClr val="dk1"/>
                </a:solidFill>
                <a:ea typeface="Roboto"/>
                <a:cs typeface="Roboto"/>
                <a:sym typeface="Roboto"/>
              </a:rPr>
              <a:t>Koko maakunnan tasolla palveluiden kysyntä, joka liittyy väestön tai työikäisen väestön kysyntään, tulee vähenemään, mutta kehi­tys on huomattavasti voimakkaampaa muussa maakunnassa kuin Lappeenrannassa. Kuitenkin myös Lappeenrannan heikko työikäi­sen väestön kehitys voi aiheuttaa tulevaisuudessa haasteita osaa­van työvoiman saatavuudessa, etenkin, jos alueen koulutustarjon­ta ei vastaa tarvittua osaamista, tai jos vaadittu osaaminen perus­tuu työkokemukseen. </a:t>
            </a:r>
          </a:p>
          <a:p>
            <a:pPr marL="0" indent="0">
              <a:spcAft>
                <a:spcPts val="600"/>
              </a:spcAft>
            </a:pPr>
            <a:endParaRPr lang="fi-FI" sz="1100" dirty="0">
              <a:solidFill>
                <a:schemeClr val="dk1"/>
              </a:solidFill>
              <a:ea typeface="Roboto"/>
              <a:cs typeface="Roboto"/>
              <a:sym typeface="Roboto"/>
            </a:endParaRPr>
          </a:p>
          <a:p>
            <a:pPr marL="0" indent="0">
              <a:spcAft>
                <a:spcPts val="600"/>
              </a:spcAft>
            </a:pPr>
            <a:r>
              <a:rPr lang="fi-FI" sz="1100" i="1" dirty="0">
                <a:solidFill>
                  <a:schemeClr val="dk1"/>
                </a:solidFill>
                <a:ea typeface="Roboto"/>
                <a:cs typeface="Roboto"/>
                <a:sym typeface="Roboto"/>
              </a:rPr>
              <a:t>Skenaariotyön tueksi tehty toimintaympäristön tarkastelu on saatavana erillisenä liitteenä.</a:t>
            </a:r>
            <a:endParaRPr lang="fi-FI" sz="1100" i="1" dirty="0">
              <a:ea typeface="Roboto"/>
              <a:cs typeface="Roboto"/>
              <a:sym typeface="Roboto"/>
            </a:endParaRPr>
          </a:p>
          <a:p>
            <a:pPr marL="0" indent="0">
              <a:spcAft>
                <a:spcPts val="600"/>
              </a:spcAft>
            </a:pPr>
            <a:endParaRPr lang="fi-FI" sz="1100" dirty="0">
              <a:ea typeface="Roboto"/>
              <a:cs typeface="Roboto"/>
              <a:sym typeface="Roboto"/>
            </a:endParaRPr>
          </a:p>
        </p:txBody>
      </p:sp>
      <p:sp>
        <p:nvSpPr>
          <p:cNvPr id="7" name="Tasakylkinen kolmio 27">
            <a:extLst>
              <a:ext uri="{FF2B5EF4-FFF2-40B4-BE49-F238E27FC236}">
                <a16:creationId xmlns:a16="http://schemas.microsoft.com/office/drawing/2014/main" id="{94F3D271-8A2D-478C-9922-E901983E0614}"/>
              </a:ext>
            </a:extLst>
          </p:cNvPr>
          <p:cNvSpPr/>
          <p:nvPr/>
        </p:nvSpPr>
        <p:spPr>
          <a:xfrm rot="16200000">
            <a:off x="6175314" y="1913246"/>
            <a:ext cx="140965" cy="51507"/>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Tree>
    <p:extLst>
      <p:ext uri="{BB962C8B-B14F-4D97-AF65-F5344CB8AC3E}">
        <p14:creationId xmlns:p14="http://schemas.microsoft.com/office/powerpoint/2010/main" val="346039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6" name="Tasakylkinen kolmio 27">
            <a:extLst>
              <a:ext uri="{FF2B5EF4-FFF2-40B4-BE49-F238E27FC236}">
                <a16:creationId xmlns:a16="http://schemas.microsoft.com/office/drawing/2014/main" id="{881652A0-14BC-CC4E-9567-0E877779B429}"/>
              </a:ext>
            </a:extLst>
          </p:cNvPr>
          <p:cNvSpPr/>
          <p:nvPr/>
        </p:nvSpPr>
        <p:spPr>
          <a:xfrm rot="-54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3" name="Tasakylkinen kolmio 27">
            <a:extLst>
              <a:ext uri="{FF2B5EF4-FFF2-40B4-BE49-F238E27FC236}">
                <a16:creationId xmlns:a16="http://schemas.microsoft.com/office/drawing/2014/main" id="{D7C2627A-A8C1-B542-9C0E-0A0439488D8A}"/>
              </a:ext>
            </a:extLst>
          </p:cNvPr>
          <p:cNvSpPr/>
          <p:nvPr/>
        </p:nvSpPr>
        <p:spPr>
          <a:xfrm rot="-54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4" name="Tasakylkinen kolmio 27">
            <a:extLst>
              <a:ext uri="{FF2B5EF4-FFF2-40B4-BE49-F238E27FC236}">
                <a16:creationId xmlns:a16="http://schemas.microsoft.com/office/drawing/2014/main" id="{C5EADFD5-70C3-B24D-9D78-E9FC6E2369F4}"/>
              </a:ext>
            </a:extLst>
          </p:cNvPr>
          <p:cNvSpPr/>
          <p:nvPr/>
        </p:nvSpPr>
        <p:spPr>
          <a:xfrm rot="-54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5" name="Tasakylkinen kolmio 27">
            <a:extLst>
              <a:ext uri="{FF2B5EF4-FFF2-40B4-BE49-F238E27FC236}">
                <a16:creationId xmlns:a16="http://schemas.microsoft.com/office/drawing/2014/main" id="{9ABB4115-08C7-ED4D-A5A5-C5BA24925F22}"/>
              </a:ext>
            </a:extLst>
          </p:cNvPr>
          <p:cNvSpPr/>
          <p:nvPr/>
        </p:nvSpPr>
        <p:spPr>
          <a:xfrm rot="-5400000">
            <a:off x="3031040" y="1632055"/>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95" name="Google Shape;95;p20"/>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fi" sz="8400" dirty="0"/>
              <a:t>Skenaariot</a:t>
            </a:r>
            <a:endParaRPr sz="8400" dirty="0"/>
          </a:p>
        </p:txBody>
      </p:sp>
      <p:sp>
        <p:nvSpPr>
          <p:cNvPr id="9" name="Suorakulmio 8">
            <a:extLst>
              <a:ext uri="{FF2B5EF4-FFF2-40B4-BE49-F238E27FC236}">
                <a16:creationId xmlns:a16="http://schemas.microsoft.com/office/drawing/2014/main" id="{27F2E25B-E292-B448-99D5-EF035875FC7E}"/>
              </a:ext>
            </a:extLst>
          </p:cNvPr>
          <p:cNvSpPr/>
          <p:nvPr/>
        </p:nvSpPr>
        <p:spPr>
          <a:xfrm>
            <a:off x="6871887" y="382919"/>
            <a:ext cx="2045399" cy="584775"/>
          </a:xfrm>
          <a:prstGeom prst="rect">
            <a:avLst/>
          </a:prstGeom>
        </p:spPr>
        <p:txBody>
          <a:bodyPr wrap="square">
            <a:spAutoFit/>
          </a:bodyPr>
          <a:lstStyle/>
          <a:p>
            <a:pPr algn="ctr"/>
            <a:r>
              <a:rPr lang="fi-FI" sz="3200" b="1">
                <a:latin typeface="Source Sans Pro" panose="020B0503030403020204" pitchFamily="34" charset="0"/>
              </a:rPr>
              <a:t>Kohennus</a:t>
            </a:r>
          </a:p>
        </p:txBody>
      </p:sp>
      <p:sp>
        <p:nvSpPr>
          <p:cNvPr id="10" name="Suorakulmio 9">
            <a:extLst>
              <a:ext uri="{FF2B5EF4-FFF2-40B4-BE49-F238E27FC236}">
                <a16:creationId xmlns:a16="http://schemas.microsoft.com/office/drawing/2014/main" id="{512EB196-3356-DF4B-A22F-319020605F29}"/>
              </a:ext>
            </a:extLst>
          </p:cNvPr>
          <p:cNvSpPr/>
          <p:nvPr/>
        </p:nvSpPr>
        <p:spPr>
          <a:xfrm>
            <a:off x="7612944" y="1573258"/>
            <a:ext cx="1800000" cy="584775"/>
          </a:xfrm>
          <a:prstGeom prst="rect">
            <a:avLst/>
          </a:prstGeom>
        </p:spPr>
        <p:txBody>
          <a:bodyPr wrap="square">
            <a:spAutoFit/>
          </a:bodyPr>
          <a:lstStyle/>
          <a:p>
            <a:pPr algn="ctr"/>
            <a:r>
              <a:rPr lang="fi-FI" sz="3200" b="1">
                <a:latin typeface="Source Sans Pro" panose="020B0503030403020204" pitchFamily="34" charset="0"/>
              </a:rPr>
              <a:t>Karsta</a:t>
            </a:r>
            <a:endParaRPr lang="fi-FI" sz="3200"/>
          </a:p>
        </p:txBody>
      </p:sp>
      <p:sp>
        <p:nvSpPr>
          <p:cNvPr id="11" name="Suorakulmio 10">
            <a:extLst>
              <a:ext uri="{FF2B5EF4-FFF2-40B4-BE49-F238E27FC236}">
                <a16:creationId xmlns:a16="http://schemas.microsoft.com/office/drawing/2014/main" id="{CE2AD706-555B-E14B-91E1-8221B38BA89B}"/>
              </a:ext>
            </a:extLst>
          </p:cNvPr>
          <p:cNvSpPr/>
          <p:nvPr/>
        </p:nvSpPr>
        <p:spPr>
          <a:xfrm>
            <a:off x="4146582" y="4240672"/>
            <a:ext cx="1907430" cy="584775"/>
          </a:xfrm>
          <a:prstGeom prst="rect">
            <a:avLst/>
          </a:prstGeom>
        </p:spPr>
        <p:txBody>
          <a:bodyPr wrap="square">
            <a:spAutoFit/>
          </a:bodyPr>
          <a:lstStyle/>
          <a:p>
            <a:pPr algn="ctr"/>
            <a:r>
              <a:rPr lang="fi-FI" sz="3200" b="1" dirty="0">
                <a:latin typeface="Source Sans Pro" panose="020B0503030403020204" pitchFamily="34" charset="0"/>
              </a:rPr>
              <a:t>Kurjimus</a:t>
            </a:r>
          </a:p>
        </p:txBody>
      </p:sp>
      <p:sp>
        <p:nvSpPr>
          <p:cNvPr id="12" name="Suorakulmio 11">
            <a:extLst>
              <a:ext uri="{FF2B5EF4-FFF2-40B4-BE49-F238E27FC236}">
                <a16:creationId xmlns:a16="http://schemas.microsoft.com/office/drawing/2014/main" id="{82C7C8E9-4A24-824E-8336-84DD64764932}"/>
              </a:ext>
            </a:extLst>
          </p:cNvPr>
          <p:cNvSpPr/>
          <p:nvPr/>
        </p:nvSpPr>
        <p:spPr>
          <a:xfrm>
            <a:off x="5252523" y="3606395"/>
            <a:ext cx="1907430" cy="584775"/>
          </a:xfrm>
          <a:prstGeom prst="rect">
            <a:avLst/>
          </a:prstGeom>
        </p:spPr>
        <p:txBody>
          <a:bodyPr wrap="square">
            <a:spAutoFit/>
          </a:bodyPr>
          <a:lstStyle/>
          <a:p>
            <a:pPr algn="ctr"/>
            <a:r>
              <a:rPr lang="fi-FI" sz="3200" b="1">
                <a:latin typeface="Source Sans Pro" panose="020B0503030403020204" pitchFamily="34" charset="0"/>
              </a:rPr>
              <a:t>Käperrys</a:t>
            </a:r>
          </a:p>
        </p:txBody>
      </p:sp>
      <p:sp>
        <p:nvSpPr>
          <p:cNvPr id="2" name="Dian numeron paikkamerkki 1">
            <a:extLst>
              <a:ext uri="{FF2B5EF4-FFF2-40B4-BE49-F238E27FC236}">
                <a16:creationId xmlns:a16="http://schemas.microsoft.com/office/drawing/2014/main" id="{07CB4334-1482-4095-877D-7077CC4F3C92}"/>
              </a:ext>
            </a:extLst>
          </p:cNvPr>
          <p:cNvSpPr>
            <a:spLocks noGrp="1"/>
          </p:cNvSpPr>
          <p:nvPr>
            <p:ph type="sldNum" idx="12"/>
          </p:nvPr>
        </p:nvSpPr>
        <p:spPr/>
        <p:txBody>
          <a:bodyPr/>
          <a:lstStyle/>
          <a:p>
            <a:fld id="{00000000-1234-1234-1234-123412341234}" type="slidenum">
              <a:rPr lang="fi" smtClean="0"/>
              <a:pPr/>
              <a:t>8</a:t>
            </a:fld>
            <a:endParaRPr lang="fi" dirty="0"/>
          </a:p>
        </p:txBody>
      </p:sp>
    </p:spTree>
    <p:extLst>
      <p:ext uri="{BB962C8B-B14F-4D97-AF65-F5344CB8AC3E}">
        <p14:creationId xmlns:p14="http://schemas.microsoft.com/office/powerpoint/2010/main" val="176860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21"/>
          <p:cNvSpPr txBox="1">
            <a:spLocks noGrp="1"/>
          </p:cNvSpPr>
          <p:nvPr>
            <p:ph type="title"/>
          </p:nvPr>
        </p:nvSpPr>
        <p:spPr>
          <a:xfrm>
            <a:off x="622800" y="367858"/>
            <a:ext cx="8717099" cy="572700"/>
          </a:xfrm>
          <a:prstGeom prst="rect">
            <a:avLst/>
          </a:prstGeom>
          <a:noFill/>
          <a:ln>
            <a:noFill/>
          </a:ln>
        </p:spPr>
        <p:txBody>
          <a:bodyPr spcFirstLastPara="1" wrap="square" lIns="91425" tIns="91425" rIns="91425" bIns="91425" anchor="t" anchorCtr="0">
            <a:noAutofit/>
          </a:bodyPr>
          <a:lstStyle/>
          <a:p>
            <a:pPr lvl="0">
              <a:lnSpc>
                <a:spcPct val="90000"/>
              </a:lnSpc>
              <a:tabLst>
                <a:tab pos="7910513" algn="r"/>
              </a:tabLst>
            </a:pPr>
            <a:r>
              <a:rPr lang="fi" sz="1200" dirty="0">
                <a:ea typeface="Roboto"/>
                <a:cs typeface="Roboto"/>
                <a:sym typeface="Roboto"/>
              </a:rPr>
              <a:t>YHTEENVETO</a:t>
            </a:r>
            <a:r>
              <a:rPr lang="fi" b="1" dirty="0">
                <a:ea typeface="Roboto"/>
                <a:cs typeface="Roboto"/>
                <a:sym typeface="Roboto"/>
              </a:rPr>
              <a:t>	</a:t>
            </a:r>
            <a:r>
              <a:rPr lang="fi-FI" sz="2000" b="1" dirty="0">
                <a:ea typeface="Roboto"/>
                <a:cs typeface="Roboto"/>
                <a:sym typeface="Roboto"/>
              </a:rPr>
              <a:t>Etelä-Karjalan tulevaisuuskuvat 2040</a:t>
            </a:r>
            <a:endParaRPr sz="2000" b="1" dirty="0">
              <a:ea typeface="Roboto"/>
              <a:cs typeface="Roboto"/>
              <a:sym typeface="Roboto"/>
            </a:endParaRPr>
          </a:p>
        </p:txBody>
      </p:sp>
      <p:sp>
        <p:nvSpPr>
          <p:cNvPr id="100" name="Google Shape;100;p21"/>
          <p:cNvSpPr txBox="1">
            <a:spLocks noGrp="1"/>
          </p:cNvSpPr>
          <p:nvPr>
            <p:ph type="body" idx="1"/>
          </p:nvPr>
        </p:nvSpPr>
        <p:spPr>
          <a:xfrm>
            <a:off x="4744430" y="939507"/>
            <a:ext cx="1957118" cy="381870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SzPts val="1400"/>
              <a:buNone/>
            </a:pPr>
            <a:r>
              <a:rPr lang="fi" sz="2000" b="1" dirty="0">
                <a:solidFill>
                  <a:srgbClr val="000000"/>
                </a:solidFill>
                <a:latin typeface="Source Sans Pro" panose="020B0503030403020204" pitchFamily="34" charset="0"/>
                <a:ea typeface="Roboto"/>
                <a:cs typeface="Roboto"/>
                <a:sym typeface="Roboto"/>
              </a:rPr>
              <a:t>Kohennus</a:t>
            </a:r>
            <a:endParaRPr lang="fi" sz="20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0"/>
              </a:spcBef>
              <a:spcAft>
                <a:spcPts val="600"/>
              </a:spcAft>
              <a:buSzPts val="1400"/>
              <a:buNone/>
            </a:pPr>
            <a:r>
              <a:rPr lang="fi" sz="1100" b="1" dirty="0">
                <a:solidFill>
                  <a:srgbClr val="000000"/>
                </a:solidFill>
                <a:latin typeface="Source Sans Pro" panose="020B0503030403020204" pitchFamily="34" charset="0"/>
                <a:ea typeface="Roboto"/>
                <a:cs typeface="Roboto"/>
                <a:sym typeface="Roboto"/>
              </a:rPr>
              <a:t>Etelä-Karjala nousee tekno­logisten innovaatioiden edelläkävijäksi kiertotalou­den ja cleantechin alalla.</a:t>
            </a:r>
          </a:p>
          <a:p>
            <a:pPr marL="0" lvl="0" indent="0" algn="l" rtl="0">
              <a:lnSpc>
                <a:spcPct val="115000"/>
              </a:lnSpc>
              <a:spcBef>
                <a:spcPts val="0"/>
              </a:spcBef>
              <a:buSzPts val="1400"/>
              <a:buNone/>
            </a:pPr>
            <a:r>
              <a:rPr lang="fi" sz="1000" dirty="0">
                <a:solidFill>
                  <a:srgbClr val="000000"/>
                </a:solidFill>
                <a:latin typeface="Source Sans Pro" panose="020B0503030403020204" pitchFamily="34" charset="0"/>
                <a:ea typeface="Roboto"/>
                <a:cs typeface="Roboto"/>
                <a:sym typeface="Roboto"/>
              </a:rPr>
              <a:t>Etenkin Lappeenranta ja Imatra menestyvät ja saavat selkeää muuttovoittoa. Hyvä kehitys säteilee koko vaurastuvaan maakuntaan. Nopearytminen yhteiskunta on kuitenkin myös vaativampi ja kilpailullisempi. Kaikki eivät pysy nopean kehityksen mukana, ja sosiaalinen segregaatio etenee. Yhteiskunta kipuilee hyvän kehityksen ja lieveilmiöiden välillä.</a:t>
            </a:r>
            <a:endParaRPr sz="1000" dirty="0">
              <a:solidFill>
                <a:srgbClr val="000000"/>
              </a:solidFill>
              <a:latin typeface="Source Sans Pro" panose="020B0503030403020204" pitchFamily="34" charset="0"/>
              <a:ea typeface="Roboto"/>
              <a:cs typeface="Roboto"/>
              <a:sym typeface="Roboto"/>
            </a:endParaRPr>
          </a:p>
        </p:txBody>
      </p:sp>
      <p:sp>
        <p:nvSpPr>
          <p:cNvPr id="101" name="Google Shape;101;p21"/>
          <p:cNvSpPr txBox="1">
            <a:spLocks noGrp="1"/>
          </p:cNvSpPr>
          <p:nvPr>
            <p:ph type="body" idx="1"/>
          </p:nvPr>
        </p:nvSpPr>
        <p:spPr>
          <a:xfrm>
            <a:off x="622800" y="939507"/>
            <a:ext cx="1877318" cy="38716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SzPts val="1400"/>
              <a:buNone/>
            </a:pPr>
            <a:r>
              <a:rPr lang="fi-FI" sz="2000" b="1" dirty="0">
                <a:solidFill>
                  <a:srgbClr val="000000"/>
                </a:solidFill>
                <a:ea typeface="Roboto"/>
                <a:cs typeface="Roboto"/>
                <a:sym typeface="Roboto"/>
              </a:rPr>
              <a:t>K</a:t>
            </a:r>
            <a:r>
              <a:rPr lang="fi-FI" sz="2000" b="1" dirty="0">
                <a:solidFill>
                  <a:srgbClr val="000000"/>
                </a:solidFill>
                <a:latin typeface="Source Sans Pro" panose="020B0503030403020204" pitchFamily="34" charset="0"/>
                <a:ea typeface="Roboto"/>
                <a:cs typeface="Roboto"/>
                <a:sym typeface="Roboto"/>
              </a:rPr>
              <a:t>urjimus</a:t>
            </a:r>
            <a:endParaRPr lang="fi" sz="20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0"/>
              </a:spcBef>
              <a:spcAft>
                <a:spcPts val="600"/>
              </a:spcAft>
              <a:buSzPts val="1400"/>
              <a:buNone/>
            </a:pPr>
            <a:r>
              <a:rPr lang="fi" sz="1100" b="1" dirty="0">
                <a:solidFill>
                  <a:srgbClr val="000000"/>
                </a:solidFill>
                <a:latin typeface="Source Sans Pro" panose="020B0503030403020204" pitchFamily="34" charset="0"/>
                <a:ea typeface="Roboto"/>
                <a:cs typeface="Roboto"/>
                <a:sym typeface="Roboto"/>
              </a:rPr>
              <a:t>Väestönkehitys heikkenee, ja alueiden erot kasvavat koko Suomessa.</a:t>
            </a:r>
            <a:endParaRPr lang="fi" sz="1100" b="1" dirty="0">
              <a:solidFill>
                <a:srgbClr val="000000"/>
              </a:solidFill>
              <a:ea typeface="Roboto"/>
              <a:cs typeface="Roboto"/>
              <a:sym typeface="Roboto"/>
            </a:endParaRPr>
          </a:p>
          <a:p>
            <a:pPr marL="0" lvl="0" indent="0" algn="l" rtl="0">
              <a:lnSpc>
                <a:spcPct val="115000"/>
              </a:lnSpc>
              <a:spcBef>
                <a:spcPts val="0"/>
              </a:spcBef>
              <a:buSzPts val="1400"/>
              <a:buNone/>
            </a:pPr>
            <a:r>
              <a:rPr lang="fi" sz="1000" dirty="0">
                <a:solidFill>
                  <a:srgbClr val="000000"/>
                </a:solidFill>
                <a:latin typeface="Source Sans Pro" panose="020B0503030403020204" pitchFamily="34" charset="0"/>
                <a:ea typeface="Roboto"/>
                <a:cs typeface="Roboto"/>
                <a:sym typeface="Roboto"/>
              </a:rPr>
              <a:t>Maakunnan koulutusrakenne on vanhentunut ja miesvaltainen. Eteläkarjalaiset yritykset eivät enää pärjää kansainvälisessä kilpailussa. Kuntatalouden kriisi lisää työntäviä tekijöitä, ja valtio joutuu puuttumaan kuntien lohduttomaan tilanteeseen Etelä-Karjalassa. Maakunta on yrittänyt sopeutua heikkenevään kehitykseen, mutta todellisiin uudistuksiin ei ole kyetty.</a:t>
            </a:r>
            <a:endParaRPr sz="1000" dirty="0">
              <a:solidFill>
                <a:srgbClr val="000000"/>
              </a:solidFill>
              <a:latin typeface="Source Sans Pro" panose="020B0503030403020204" pitchFamily="34" charset="0"/>
              <a:ea typeface="Roboto"/>
              <a:cs typeface="Roboto"/>
              <a:sym typeface="Roboto"/>
            </a:endParaRPr>
          </a:p>
        </p:txBody>
      </p:sp>
      <p:sp>
        <p:nvSpPr>
          <p:cNvPr id="103" name="Google Shape;103;p21"/>
          <p:cNvSpPr txBox="1">
            <a:spLocks noGrp="1"/>
          </p:cNvSpPr>
          <p:nvPr>
            <p:ph type="body" idx="1"/>
          </p:nvPr>
        </p:nvSpPr>
        <p:spPr>
          <a:xfrm>
            <a:off x="2643715" y="939507"/>
            <a:ext cx="1957118" cy="362403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SzPts val="1400"/>
              <a:buNone/>
            </a:pPr>
            <a:r>
              <a:rPr lang="fi" sz="2000" b="1" dirty="0">
                <a:solidFill>
                  <a:srgbClr val="000000"/>
                </a:solidFill>
                <a:latin typeface="Source Sans Pro" panose="020B0503030403020204" pitchFamily="34" charset="0"/>
                <a:ea typeface="Roboto"/>
                <a:cs typeface="Roboto"/>
                <a:sym typeface="Roboto"/>
              </a:rPr>
              <a:t>Käperrys</a:t>
            </a:r>
            <a:endParaRPr lang="fi" sz="20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0"/>
              </a:spcBef>
              <a:spcAft>
                <a:spcPts val="600"/>
              </a:spcAft>
              <a:buSzPts val="1400"/>
              <a:buNone/>
            </a:pPr>
            <a:r>
              <a:rPr lang="fi" sz="1100" b="1" dirty="0">
                <a:solidFill>
                  <a:srgbClr val="000000"/>
                </a:solidFill>
                <a:latin typeface="Source Sans Pro" panose="020B0503030403020204" pitchFamily="34" charset="0"/>
                <a:ea typeface="Roboto"/>
                <a:cs typeface="Roboto"/>
                <a:sym typeface="Roboto"/>
              </a:rPr>
              <a:t>Kansainvälisen yhteistyön rapautuminen ja yhteiskun­tien polarisaatio heiken­tävät globalisaatiota ja kes­kittyvää kaupungistumista.</a:t>
            </a:r>
          </a:p>
          <a:p>
            <a:pPr marL="0" lvl="0" indent="0" algn="l" rtl="0">
              <a:lnSpc>
                <a:spcPct val="115000"/>
              </a:lnSpc>
              <a:spcBef>
                <a:spcPts val="0"/>
              </a:spcBef>
              <a:buSzPts val="1400"/>
              <a:buNone/>
            </a:pPr>
            <a:r>
              <a:rPr lang="fi" sz="1000" dirty="0">
                <a:solidFill>
                  <a:srgbClr val="000000"/>
                </a:solidFill>
                <a:latin typeface="Source Sans Pro" panose="020B0503030403020204" pitchFamily="34" charset="0"/>
                <a:ea typeface="Roboto"/>
                <a:cs typeface="Roboto"/>
                <a:sym typeface="Roboto"/>
              </a:rPr>
              <a:t>Paikallisyhteisöjen houkuttelevuus korostuu, ja monet muuttavat takaisin kotiseuduilleen. Jotkin paikallisyhteisöt menestyvät selvästi aiempaa paremmin, mutta polarisaatio näkyy Etelä-Karjalassakin sisäänpäinkääntymisenä ja riitelynä, mikä heikentää pienten yhteisöjen kestävyyttä. </a:t>
            </a:r>
            <a:endParaRPr sz="1000" dirty="0">
              <a:solidFill>
                <a:srgbClr val="000000"/>
              </a:solidFill>
              <a:latin typeface="Source Sans Pro" panose="020B0503030403020204" pitchFamily="34" charset="0"/>
              <a:ea typeface="Roboto"/>
              <a:cs typeface="Roboto"/>
              <a:sym typeface="Roboto"/>
            </a:endParaRPr>
          </a:p>
        </p:txBody>
      </p:sp>
      <p:sp>
        <p:nvSpPr>
          <p:cNvPr id="104" name="Google Shape;104;p21"/>
          <p:cNvSpPr txBox="1">
            <a:spLocks noGrp="1"/>
          </p:cNvSpPr>
          <p:nvPr>
            <p:ph type="body" idx="1"/>
          </p:nvPr>
        </p:nvSpPr>
        <p:spPr>
          <a:xfrm>
            <a:off x="6845144" y="939507"/>
            <a:ext cx="1871955" cy="381870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SzPts val="1400"/>
              <a:buNone/>
            </a:pPr>
            <a:r>
              <a:rPr lang="fi" sz="2000" b="1" dirty="0">
                <a:solidFill>
                  <a:srgbClr val="000000"/>
                </a:solidFill>
                <a:latin typeface="Source Sans Pro" panose="020B0503030403020204" pitchFamily="34" charset="0"/>
                <a:ea typeface="Roboto"/>
                <a:cs typeface="Roboto"/>
                <a:sym typeface="Roboto"/>
              </a:rPr>
              <a:t>Karsta</a:t>
            </a:r>
            <a:endParaRPr lang="fi" sz="2000" dirty="0">
              <a:solidFill>
                <a:srgbClr val="000000"/>
              </a:solidFill>
              <a:latin typeface="Source Sans Pro" panose="020B0503030403020204" pitchFamily="34" charset="0"/>
              <a:ea typeface="Roboto"/>
              <a:cs typeface="Roboto"/>
              <a:sym typeface="Roboto"/>
            </a:endParaRPr>
          </a:p>
          <a:p>
            <a:pPr marL="0" lvl="0" indent="0" algn="l" rtl="0">
              <a:lnSpc>
                <a:spcPct val="115000"/>
              </a:lnSpc>
              <a:spcBef>
                <a:spcPts val="0"/>
              </a:spcBef>
              <a:spcAft>
                <a:spcPts val="600"/>
              </a:spcAft>
              <a:buSzPts val="1400"/>
              <a:buNone/>
            </a:pPr>
            <a:r>
              <a:rPr lang="fi" sz="1100" b="1" dirty="0">
                <a:solidFill>
                  <a:srgbClr val="000000"/>
                </a:solidFill>
                <a:latin typeface="Source Sans Pro" panose="020B0503030403020204" pitchFamily="34" charset="0"/>
                <a:ea typeface="Roboto"/>
                <a:cs typeface="Roboto"/>
                <a:sym typeface="Roboto"/>
              </a:rPr>
              <a:t>Ilmastonmuutosta ei kyetä pysäyttämään, ja globaali yhteisö rakoilee.</a:t>
            </a:r>
          </a:p>
          <a:p>
            <a:pPr marL="0" lvl="0" indent="0" algn="l" rtl="0">
              <a:lnSpc>
                <a:spcPct val="115000"/>
              </a:lnSpc>
              <a:spcBef>
                <a:spcPts val="0"/>
              </a:spcBef>
              <a:buSzPts val="1400"/>
              <a:buNone/>
            </a:pPr>
            <a:r>
              <a:rPr lang="fi" sz="1000" dirty="0">
                <a:solidFill>
                  <a:srgbClr val="000000"/>
                </a:solidFill>
                <a:latin typeface="Source Sans Pro" panose="020B0503030403020204" pitchFamily="34" charset="0"/>
                <a:ea typeface="Roboto"/>
                <a:cs typeface="Roboto"/>
                <a:sym typeface="Roboto"/>
              </a:rPr>
              <a:t>Maailmantalous on jatkuvassa kriisissä, ja kansainvaellukset määrittävät politiikkaa kansainvälisellä tasolla. Etelä-Karjala on syrjässä maailman myllerryksistä, mutta Venäjän tilanne pelottaa. Luottamus päätöksentekoon on rapautunut koko Suomessa. Hitaan sopeutumisen ja varautumisen avulla Etelä-Karjala kykenee kuitenkin luomaan vakautta ja kestävää kehitystä.</a:t>
            </a:r>
            <a:endParaRPr sz="1000" dirty="0">
              <a:solidFill>
                <a:srgbClr val="000000"/>
              </a:solidFill>
              <a:latin typeface="Source Sans Pro" panose="020B0503030403020204" pitchFamily="34" charset="0"/>
              <a:ea typeface="Roboto"/>
              <a:cs typeface="Roboto"/>
              <a:sym typeface="Roboto"/>
            </a:endParaRPr>
          </a:p>
        </p:txBody>
      </p:sp>
      <p:grpSp>
        <p:nvGrpSpPr>
          <p:cNvPr id="2" name="Ryhmä 1">
            <a:extLst>
              <a:ext uri="{FF2B5EF4-FFF2-40B4-BE49-F238E27FC236}">
                <a16:creationId xmlns:a16="http://schemas.microsoft.com/office/drawing/2014/main" id="{BB18B294-033C-2D47-8ABC-3DDE007E0967}"/>
              </a:ext>
            </a:extLst>
          </p:cNvPr>
          <p:cNvGrpSpPr/>
          <p:nvPr/>
        </p:nvGrpSpPr>
        <p:grpSpPr>
          <a:xfrm>
            <a:off x="1886669" y="993196"/>
            <a:ext cx="265682" cy="298137"/>
            <a:chOff x="4663091" y="-28"/>
            <a:chExt cx="4583595" cy="5143536"/>
          </a:xfrm>
        </p:grpSpPr>
        <p:sp>
          <p:nvSpPr>
            <p:cNvPr id="8" name="Tasakylkinen kolmio 27">
              <a:extLst>
                <a:ext uri="{FF2B5EF4-FFF2-40B4-BE49-F238E27FC236}">
                  <a16:creationId xmlns:a16="http://schemas.microsoft.com/office/drawing/2014/main" id="{B79D53FC-5D18-584F-B428-F400C31CCE56}"/>
                </a:ext>
              </a:extLst>
            </p:cNvPr>
            <p:cNvSpPr/>
            <p:nvPr/>
          </p:nvSpPr>
          <p:spPr>
            <a:xfrm rot="16200000">
              <a:off x="3932441" y="163204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9" name="Tasakylkinen kolmio 27">
              <a:extLst>
                <a:ext uri="{FF2B5EF4-FFF2-40B4-BE49-F238E27FC236}">
                  <a16:creationId xmlns:a16="http://schemas.microsoft.com/office/drawing/2014/main" id="{CA218867-A49D-D045-A4FF-F90C9EE9548A}"/>
                </a:ext>
              </a:extLst>
            </p:cNvPr>
            <p:cNvSpPr/>
            <p:nvPr/>
          </p:nvSpPr>
          <p:spPr>
            <a:xfrm rot="16200000">
              <a:off x="5735241" y="1632026"/>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0" name="Tasakylkinen kolmio 27">
              <a:extLst>
                <a:ext uri="{FF2B5EF4-FFF2-40B4-BE49-F238E27FC236}">
                  <a16:creationId xmlns:a16="http://schemas.microsoft.com/office/drawing/2014/main" id="{571B29E9-A4E4-7547-B645-5ED9DF3DEC57}"/>
                </a:ext>
              </a:extLst>
            </p:cNvPr>
            <p:cNvSpPr/>
            <p:nvPr/>
          </p:nvSpPr>
          <p:spPr>
            <a:xfrm rot="16200000">
              <a:off x="4536812" y="4212855"/>
              <a:ext cx="1056932" cy="80437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5298"/>
                <a:gd name="connsiteX1" fmla="*/ 0 w 1879178"/>
                <a:gd name="connsiteY1" fmla="*/ 0 h 525298"/>
                <a:gd name="connsiteX2" fmla="*/ 1879178 w 1879178"/>
                <a:gd name="connsiteY2" fmla="*/ 512621 h 525298"/>
                <a:gd name="connsiteX3" fmla="*/ 386187 w 1879178"/>
                <a:gd name="connsiteY3" fmla="*/ 293905 h 525298"/>
                <a:gd name="connsiteX4" fmla="*/ 308 w 1879178"/>
                <a:gd name="connsiteY4" fmla="*/ 190518 h 525298"/>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 name="connsiteX0" fmla="*/ 308 w 386187"/>
                <a:gd name="connsiteY0" fmla="*/ 190518 h 293905"/>
                <a:gd name="connsiteX1" fmla="*/ 0 w 386187"/>
                <a:gd name="connsiteY1" fmla="*/ 0 h 293905"/>
                <a:gd name="connsiteX2" fmla="*/ 383317 w 386187"/>
                <a:gd name="connsiteY2" fmla="*/ 106375 h 293905"/>
                <a:gd name="connsiteX3" fmla="*/ 386187 w 386187"/>
                <a:gd name="connsiteY3" fmla="*/ 293905 h 293905"/>
                <a:gd name="connsiteX4" fmla="*/ 308 w 386187"/>
                <a:gd name="connsiteY4" fmla="*/ 190518 h 2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7" h="293905">
                  <a:moveTo>
                    <a:pt x="308" y="190518"/>
                  </a:moveTo>
                  <a:cubicBezTo>
                    <a:pt x="-426" y="94679"/>
                    <a:pt x="489" y="63892"/>
                    <a:pt x="0" y="0"/>
                  </a:cubicBezTo>
                  <a:lnTo>
                    <a:pt x="383317" y="106375"/>
                  </a:lnTo>
                  <a:lnTo>
                    <a:pt x="386187" y="293905"/>
                  </a:lnTo>
                  <a:cubicBezTo>
                    <a:pt x="-240163" y="128511"/>
                    <a:pt x="626658" y="355912"/>
                    <a:pt x="308" y="190518"/>
                  </a:cubicBez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1" name="Tasakylkinen kolmio 27">
              <a:extLst>
                <a:ext uri="{FF2B5EF4-FFF2-40B4-BE49-F238E27FC236}">
                  <a16:creationId xmlns:a16="http://schemas.microsoft.com/office/drawing/2014/main" id="{4B365303-CCA0-9A46-9D64-866122E04787}"/>
                </a:ext>
              </a:extLst>
            </p:cNvPr>
            <p:cNvSpPr/>
            <p:nvPr/>
          </p:nvSpPr>
          <p:spPr>
            <a:xfrm rot="16200000">
              <a:off x="4833839" y="1632038"/>
              <a:ext cx="5143500" cy="1879391"/>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3" name="Ryhmä 2">
            <a:extLst>
              <a:ext uri="{FF2B5EF4-FFF2-40B4-BE49-F238E27FC236}">
                <a16:creationId xmlns:a16="http://schemas.microsoft.com/office/drawing/2014/main" id="{B45D02A8-6E6A-C442-BB2A-79A1C4C7860D}"/>
              </a:ext>
            </a:extLst>
          </p:cNvPr>
          <p:cNvGrpSpPr/>
          <p:nvPr/>
        </p:nvGrpSpPr>
        <p:grpSpPr>
          <a:xfrm>
            <a:off x="3974311" y="993196"/>
            <a:ext cx="265674" cy="298129"/>
            <a:chOff x="4071967" y="924527"/>
            <a:chExt cx="265682" cy="298138"/>
          </a:xfrm>
        </p:grpSpPr>
        <p:sp>
          <p:nvSpPr>
            <p:cNvPr id="14" name="Tasakylkinen kolmio 27">
              <a:extLst>
                <a:ext uri="{FF2B5EF4-FFF2-40B4-BE49-F238E27FC236}">
                  <a16:creationId xmlns:a16="http://schemas.microsoft.com/office/drawing/2014/main" id="{3DB1E856-1EA9-2045-B07C-FB9EAAE2F0CD}"/>
                </a:ext>
              </a:extLst>
            </p:cNvPr>
            <p:cNvSpPr/>
            <p:nvPr/>
          </p:nvSpPr>
          <p:spPr>
            <a:xfrm rot="16200000">
              <a:off x="4100663" y="1140781"/>
              <a:ext cx="105438" cy="5833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28773"/>
                <a:gd name="connsiteX1" fmla="*/ 0 w 1879178"/>
                <a:gd name="connsiteY1" fmla="*/ 0 h 528773"/>
                <a:gd name="connsiteX2" fmla="*/ 1879178 w 1879178"/>
                <a:gd name="connsiteY2" fmla="*/ 512621 h 528773"/>
                <a:gd name="connsiteX3" fmla="*/ 749445 w 1879178"/>
                <a:gd name="connsiteY3" fmla="*/ 389496 h 528773"/>
                <a:gd name="connsiteX4" fmla="*/ 308 w 1879178"/>
                <a:gd name="connsiteY4" fmla="*/ 190518 h 528773"/>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445"/>
                <a:gd name="connsiteY0" fmla="*/ 190518 h 389496"/>
                <a:gd name="connsiteX1" fmla="*/ 0 w 749445"/>
                <a:gd name="connsiteY1" fmla="*/ 0 h 389496"/>
                <a:gd name="connsiteX2" fmla="*/ 749267 w 749445"/>
                <a:gd name="connsiteY2" fmla="*/ 204708 h 389496"/>
                <a:gd name="connsiteX3" fmla="*/ 749445 w 749445"/>
                <a:gd name="connsiteY3" fmla="*/ 389496 h 389496"/>
                <a:gd name="connsiteX4" fmla="*/ 308 w 749445"/>
                <a:gd name="connsiteY4" fmla="*/ 190518 h 389496"/>
                <a:gd name="connsiteX0" fmla="*/ 308 w 749267"/>
                <a:gd name="connsiteY0" fmla="*/ 190518 h 367692"/>
                <a:gd name="connsiteX1" fmla="*/ 0 w 749267"/>
                <a:gd name="connsiteY1" fmla="*/ 0 h 367692"/>
                <a:gd name="connsiteX2" fmla="*/ 749267 w 749267"/>
                <a:gd name="connsiteY2" fmla="*/ 204708 h 367692"/>
                <a:gd name="connsiteX3" fmla="*/ 664649 w 749267"/>
                <a:gd name="connsiteY3" fmla="*/ 367692 h 367692"/>
                <a:gd name="connsiteX4" fmla="*/ 308 w 749267"/>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 name="connsiteX0" fmla="*/ 308 w 664649"/>
                <a:gd name="connsiteY0" fmla="*/ 190518 h 367692"/>
                <a:gd name="connsiteX1" fmla="*/ 0 w 664649"/>
                <a:gd name="connsiteY1" fmla="*/ 0 h 367692"/>
                <a:gd name="connsiteX2" fmla="*/ 662049 w 664649"/>
                <a:gd name="connsiteY2" fmla="*/ 180481 h 367692"/>
                <a:gd name="connsiteX3" fmla="*/ 664649 w 664649"/>
                <a:gd name="connsiteY3" fmla="*/ 367692 h 367692"/>
                <a:gd name="connsiteX4" fmla="*/ 308 w 664649"/>
                <a:gd name="connsiteY4" fmla="*/ 190518 h 3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49" h="367692">
                  <a:moveTo>
                    <a:pt x="308" y="190518"/>
                  </a:moveTo>
                  <a:cubicBezTo>
                    <a:pt x="-426" y="94679"/>
                    <a:pt x="489" y="63892"/>
                    <a:pt x="0" y="0"/>
                  </a:cubicBezTo>
                  <a:lnTo>
                    <a:pt x="662049" y="180481"/>
                  </a:lnTo>
                  <a:lnTo>
                    <a:pt x="664649" y="367692"/>
                  </a:ln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5" name="Tasakylkinen kolmio 27">
              <a:extLst>
                <a:ext uri="{FF2B5EF4-FFF2-40B4-BE49-F238E27FC236}">
                  <a16:creationId xmlns:a16="http://schemas.microsoft.com/office/drawing/2014/main" id="{0EC9438C-5DE0-514D-9D54-4465B812BE28}"/>
                </a:ext>
              </a:extLst>
            </p:cNvPr>
            <p:cNvSpPr/>
            <p:nvPr/>
          </p:nvSpPr>
          <p:spPr>
            <a:xfrm rot="16200000">
              <a:off x="4134113"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6" name="Tasakylkinen kolmio 27">
              <a:extLst>
                <a:ext uri="{FF2B5EF4-FFF2-40B4-BE49-F238E27FC236}">
                  <a16:creationId xmlns:a16="http://schemas.microsoft.com/office/drawing/2014/main" id="{08E9A8B4-0D8B-0248-ADA4-8EFD32A136B5}"/>
                </a:ext>
              </a:extLst>
            </p:cNvPr>
            <p:cNvSpPr/>
            <p:nvPr/>
          </p:nvSpPr>
          <p:spPr>
            <a:xfrm rot="16200000">
              <a:off x="3977367"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17" name="Tasakylkinen kolmio 27">
              <a:extLst>
                <a:ext uri="{FF2B5EF4-FFF2-40B4-BE49-F238E27FC236}">
                  <a16:creationId xmlns:a16="http://schemas.microsoft.com/office/drawing/2014/main" id="{E3C6D6F2-A385-5341-B701-3A225B56078C}"/>
                </a:ext>
              </a:extLst>
            </p:cNvPr>
            <p:cNvSpPr/>
            <p:nvPr/>
          </p:nvSpPr>
          <p:spPr>
            <a:xfrm rot="16200000">
              <a:off x="4081864"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4" name="Ryhmä 3">
            <a:extLst>
              <a:ext uri="{FF2B5EF4-FFF2-40B4-BE49-F238E27FC236}">
                <a16:creationId xmlns:a16="http://schemas.microsoft.com/office/drawing/2014/main" id="{86921E83-DD6B-F942-BE8D-E791A13E30E5}"/>
              </a:ext>
            </a:extLst>
          </p:cNvPr>
          <p:cNvGrpSpPr/>
          <p:nvPr/>
        </p:nvGrpSpPr>
        <p:grpSpPr>
          <a:xfrm>
            <a:off x="6161715" y="993197"/>
            <a:ext cx="265677" cy="298132"/>
            <a:chOff x="6247131" y="924527"/>
            <a:chExt cx="265682" cy="298138"/>
          </a:xfrm>
        </p:grpSpPr>
        <p:sp>
          <p:nvSpPr>
            <p:cNvPr id="19" name="Tasakylkinen kolmio 27">
              <a:extLst>
                <a:ext uri="{FF2B5EF4-FFF2-40B4-BE49-F238E27FC236}">
                  <a16:creationId xmlns:a16="http://schemas.microsoft.com/office/drawing/2014/main" id="{CC06D3DF-C475-5249-BB05-EACA067D46A8}"/>
                </a:ext>
              </a:extLst>
            </p:cNvPr>
            <p:cNvSpPr/>
            <p:nvPr/>
          </p:nvSpPr>
          <p:spPr>
            <a:xfrm rot="16200000">
              <a:off x="6204780"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0" name="Tasakylkinen kolmio 27">
              <a:extLst>
                <a:ext uri="{FF2B5EF4-FFF2-40B4-BE49-F238E27FC236}">
                  <a16:creationId xmlns:a16="http://schemas.microsoft.com/office/drawing/2014/main" id="{BFF2C176-C02B-7544-9737-D176A262D368}"/>
                </a:ext>
              </a:extLst>
            </p:cNvPr>
            <p:cNvSpPr/>
            <p:nvPr/>
          </p:nvSpPr>
          <p:spPr>
            <a:xfrm rot="16200000">
              <a:off x="6309277" y="1019127"/>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1" name="Tasakylkinen kolmio 27">
              <a:extLst>
                <a:ext uri="{FF2B5EF4-FFF2-40B4-BE49-F238E27FC236}">
                  <a16:creationId xmlns:a16="http://schemas.microsoft.com/office/drawing/2014/main" id="{E76B8119-8D43-C747-BFB6-8838EAE72165}"/>
                </a:ext>
              </a:extLst>
            </p:cNvPr>
            <p:cNvSpPr/>
            <p:nvPr/>
          </p:nvSpPr>
          <p:spPr>
            <a:xfrm rot="16200000">
              <a:off x="6152531"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2" name="Tasakylkinen kolmio 27">
              <a:extLst>
                <a:ext uri="{FF2B5EF4-FFF2-40B4-BE49-F238E27FC236}">
                  <a16:creationId xmlns:a16="http://schemas.microsoft.com/office/drawing/2014/main" id="{22CAAF7B-AE95-A343-8441-B0C0DD332AE5}"/>
                </a:ext>
              </a:extLst>
            </p:cNvPr>
            <p:cNvSpPr/>
            <p:nvPr/>
          </p:nvSpPr>
          <p:spPr>
            <a:xfrm rot="16200000">
              <a:off x="6267118" y="1036353"/>
              <a:ext cx="270821" cy="101800"/>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641716"/>
                <a:gd name="connsiteX1" fmla="*/ 0 w 1879178"/>
                <a:gd name="connsiteY1" fmla="*/ 0 h 641716"/>
                <a:gd name="connsiteX2" fmla="*/ 1879178 w 1879178"/>
                <a:gd name="connsiteY2" fmla="*/ 512621 h 641716"/>
                <a:gd name="connsiteX3" fmla="*/ 1704702 w 1879178"/>
                <a:gd name="connsiteY3" fmla="*/ 641716 h 641716"/>
                <a:gd name="connsiteX4" fmla="*/ 308 w 1879178"/>
                <a:gd name="connsiteY4" fmla="*/ 190518 h 641716"/>
                <a:gd name="connsiteX0" fmla="*/ 308 w 1707169"/>
                <a:gd name="connsiteY0" fmla="*/ 190518 h 641716"/>
                <a:gd name="connsiteX1" fmla="*/ 0 w 1707169"/>
                <a:gd name="connsiteY1" fmla="*/ 0 h 641716"/>
                <a:gd name="connsiteX2" fmla="*/ 1707167 w 1707169"/>
                <a:gd name="connsiteY2" fmla="*/ 464989 h 641716"/>
                <a:gd name="connsiteX3" fmla="*/ 1704702 w 1707169"/>
                <a:gd name="connsiteY3" fmla="*/ 641716 h 641716"/>
                <a:gd name="connsiteX4" fmla="*/ 308 w 1707169"/>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 name="connsiteX0" fmla="*/ 308 w 1707167"/>
                <a:gd name="connsiteY0" fmla="*/ 190518 h 641716"/>
                <a:gd name="connsiteX1" fmla="*/ 0 w 1707167"/>
                <a:gd name="connsiteY1" fmla="*/ 0 h 641716"/>
                <a:gd name="connsiteX2" fmla="*/ 1707167 w 1707167"/>
                <a:gd name="connsiteY2" fmla="*/ 464989 h 641716"/>
                <a:gd name="connsiteX3" fmla="*/ 1704702 w 1707167"/>
                <a:gd name="connsiteY3" fmla="*/ 641716 h 641716"/>
                <a:gd name="connsiteX4" fmla="*/ 308 w 1707167"/>
                <a:gd name="connsiteY4" fmla="*/ 190518 h 64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67" h="641716">
                  <a:moveTo>
                    <a:pt x="308" y="190518"/>
                  </a:moveTo>
                  <a:cubicBezTo>
                    <a:pt x="-426" y="94679"/>
                    <a:pt x="489" y="63892"/>
                    <a:pt x="0" y="0"/>
                  </a:cubicBezTo>
                  <a:lnTo>
                    <a:pt x="1707167" y="464989"/>
                  </a:lnTo>
                  <a:cubicBezTo>
                    <a:pt x="1705934" y="553352"/>
                    <a:pt x="1705934" y="553352"/>
                    <a:pt x="1704702" y="641716"/>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grpSp>
        <p:nvGrpSpPr>
          <p:cNvPr id="5" name="Ryhmä 4">
            <a:extLst>
              <a:ext uri="{FF2B5EF4-FFF2-40B4-BE49-F238E27FC236}">
                <a16:creationId xmlns:a16="http://schemas.microsoft.com/office/drawing/2014/main" id="{1CCFB2E4-44CA-8A46-A081-EF588FC0FF5E}"/>
              </a:ext>
            </a:extLst>
          </p:cNvPr>
          <p:cNvGrpSpPr/>
          <p:nvPr/>
        </p:nvGrpSpPr>
        <p:grpSpPr>
          <a:xfrm>
            <a:off x="7894406" y="993205"/>
            <a:ext cx="237397" cy="298122"/>
            <a:chOff x="8306840" y="924528"/>
            <a:chExt cx="237409" cy="298137"/>
          </a:xfrm>
        </p:grpSpPr>
        <p:sp>
          <p:nvSpPr>
            <p:cNvPr id="24" name="Tasakylkinen kolmio 27">
              <a:extLst>
                <a:ext uri="{FF2B5EF4-FFF2-40B4-BE49-F238E27FC236}">
                  <a16:creationId xmlns:a16="http://schemas.microsoft.com/office/drawing/2014/main" id="{2BFB6A3D-7C7A-424B-B420-EAEC3CDA97B5}"/>
                </a:ext>
              </a:extLst>
            </p:cNvPr>
            <p:cNvSpPr/>
            <p:nvPr/>
          </p:nvSpPr>
          <p:spPr>
            <a:xfrm rot="16200000">
              <a:off x="8264489"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5" name="Tasakylkinen kolmio 27">
              <a:extLst>
                <a:ext uri="{FF2B5EF4-FFF2-40B4-BE49-F238E27FC236}">
                  <a16:creationId xmlns:a16="http://schemas.microsoft.com/office/drawing/2014/main" id="{9A27A271-C0DF-5448-BBBF-9F8A3BAB9607}"/>
                </a:ext>
              </a:extLst>
            </p:cNvPr>
            <p:cNvSpPr/>
            <p:nvPr/>
          </p:nvSpPr>
          <p:spPr>
            <a:xfrm rot="16200000">
              <a:off x="8408210" y="1086624"/>
              <a:ext cx="191415" cy="80663"/>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 name="connsiteX0" fmla="*/ 308 w 1879178"/>
                <a:gd name="connsiteY0" fmla="*/ 190518 h 537279"/>
                <a:gd name="connsiteX1" fmla="*/ 0 w 1879178"/>
                <a:gd name="connsiteY1" fmla="*/ 0 h 537279"/>
                <a:gd name="connsiteX2" fmla="*/ 1879178 w 1879178"/>
                <a:gd name="connsiteY2" fmla="*/ 512621 h 537279"/>
                <a:gd name="connsiteX3" fmla="*/ 1206617 w 1879178"/>
                <a:gd name="connsiteY3" fmla="*/ 508475 h 537279"/>
                <a:gd name="connsiteX4" fmla="*/ 308 w 1879178"/>
                <a:gd name="connsiteY4" fmla="*/ 190518 h 537279"/>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 name="connsiteX0" fmla="*/ 308 w 1206617"/>
                <a:gd name="connsiteY0" fmla="*/ 190518 h 508475"/>
                <a:gd name="connsiteX1" fmla="*/ 0 w 1206617"/>
                <a:gd name="connsiteY1" fmla="*/ 0 h 508475"/>
                <a:gd name="connsiteX2" fmla="*/ 1206438 w 1206617"/>
                <a:gd name="connsiteY2" fmla="*/ 329376 h 508475"/>
                <a:gd name="connsiteX3" fmla="*/ 1206617 w 1206617"/>
                <a:gd name="connsiteY3" fmla="*/ 508475 h 508475"/>
                <a:gd name="connsiteX4" fmla="*/ 308 w 1206617"/>
                <a:gd name="connsiteY4" fmla="*/ 190518 h 50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17" h="508475">
                  <a:moveTo>
                    <a:pt x="308" y="190518"/>
                  </a:moveTo>
                  <a:cubicBezTo>
                    <a:pt x="-426" y="94679"/>
                    <a:pt x="489" y="63892"/>
                    <a:pt x="0" y="0"/>
                  </a:cubicBezTo>
                  <a:lnTo>
                    <a:pt x="1206438" y="329376"/>
                  </a:lnTo>
                  <a:cubicBezTo>
                    <a:pt x="1206527" y="418925"/>
                    <a:pt x="1206527" y="418925"/>
                    <a:pt x="1206617" y="508475"/>
                  </a:cubicBezTo>
                  <a:lnTo>
                    <a:pt x="308" y="190518"/>
                  </a:lnTo>
                  <a:close/>
                </a:path>
              </a:pathLst>
            </a:custGeom>
            <a:solidFill>
              <a:schemeClr val="accent1"/>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6" name="Tasakylkinen kolmio 27">
              <a:extLst>
                <a:ext uri="{FF2B5EF4-FFF2-40B4-BE49-F238E27FC236}">
                  <a16:creationId xmlns:a16="http://schemas.microsoft.com/office/drawing/2014/main" id="{B854D862-B0C8-DC4B-B343-1AD5C1AFACF5}"/>
                </a:ext>
              </a:extLst>
            </p:cNvPr>
            <p:cNvSpPr/>
            <p:nvPr/>
          </p:nvSpPr>
          <p:spPr>
            <a:xfrm rot="16200000">
              <a:off x="8212240" y="1019129"/>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sp>
          <p:nvSpPr>
            <p:cNvPr id="27" name="Tasakylkinen kolmio 27">
              <a:extLst>
                <a:ext uri="{FF2B5EF4-FFF2-40B4-BE49-F238E27FC236}">
                  <a16:creationId xmlns:a16="http://schemas.microsoft.com/office/drawing/2014/main" id="{B4C72B02-6AD2-F049-8689-78CB62CF75CC}"/>
                </a:ext>
              </a:extLst>
            </p:cNvPr>
            <p:cNvSpPr/>
            <p:nvPr/>
          </p:nvSpPr>
          <p:spPr>
            <a:xfrm rot="16200000">
              <a:off x="8316737" y="1019128"/>
              <a:ext cx="298136" cy="108936"/>
            </a:xfrm>
            <a:custGeom>
              <a:avLst/>
              <a:gdLst>
                <a:gd name="connsiteX0" fmla="*/ 0 w 2011680"/>
                <a:gd name="connsiteY0" fmla="*/ 4206240 h 4206240"/>
                <a:gd name="connsiteX1" fmla="*/ 1005840 w 2011680"/>
                <a:gd name="connsiteY1" fmla="*/ 0 h 4206240"/>
                <a:gd name="connsiteX2" fmla="*/ 2011680 w 2011680"/>
                <a:gd name="connsiteY2" fmla="*/ 4206240 h 4206240"/>
                <a:gd name="connsiteX3" fmla="*/ 0 w 2011680"/>
                <a:gd name="connsiteY3" fmla="*/ 4206240 h 4206240"/>
                <a:gd name="connsiteX0" fmla="*/ 0 w 2642469"/>
                <a:gd name="connsiteY0" fmla="*/ 4206240 h 4206240"/>
                <a:gd name="connsiteX1" fmla="*/ 1005840 w 2642469"/>
                <a:gd name="connsiteY1" fmla="*/ 0 h 4206240"/>
                <a:gd name="connsiteX2" fmla="*/ 2642469 w 2642469"/>
                <a:gd name="connsiteY2" fmla="*/ 2533915 h 4206240"/>
                <a:gd name="connsiteX3" fmla="*/ 0 w 2642469"/>
                <a:gd name="connsiteY3" fmla="*/ 4206240 h 4206240"/>
                <a:gd name="connsiteX0" fmla="*/ 0 w 2642469"/>
                <a:gd name="connsiteY0" fmla="*/ 2186732 h 2186732"/>
                <a:gd name="connsiteX1" fmla="*/ 766237 w 2642469"/>
                <a:gd name="connsiteY1" fmla="*/ 0 h 2186732"/>
                <a:gd name="connsiteX2" fmla="*/ 2642469 w 2642469"/>
                <a:gd name="connsiteY2" fmla="*/ 514407 h 2186732"/>
                <a:gd name="connsiteX3" fmla="*/ 0 w 2642469"/>
                <a:gd name="connsiteY3" fmla="*/ 2186732 h 2186732"/>
                <a:gd name="connsiteX0" fmla="*/ 1468 w 1876232"/>
                <a:gd name="connsiteY0" fmla="*/ 191677 h 514407"/>
                <a:gd name="connsiteX1" fmla="*/ 0 w 1876232"/>
                <a:gd name="connsiteY1" fmla="*/ 0 h 514407"/>
                <a:gd name="connsiteX2" fmla="*/ 1876232 w 1876232"/>
                <a:gd name="connsiteY2" fmla="*/ 514407 h 514407"/>
                <a:gd name="connsiteX3" fmla="*/ 1468 w 1876232"/>
                <a:gd name="connsiteY3" fmla="*/ 191677 h 514407"/>
                <a:gd name="connsiteX0" fmla="*/ 1468 w 1876232"/>
                <a:gd name="connsiteY0" fmla="*/ 191677 h 514407"/>
                <a:gd name="connsiteX1" fmla="*/ 0 w 1876232"/>
                <a:gd name="connsiteY1" fmla="*/ 0 h 514407"/>
                <a:gd name="connsiteX2" fmla="*/ 1876232 w 1876232"/>
                <a:gd name="connsiteY2" fmla="*/ 514407 h 514407"/>
                <a:gd name="connsiteX3" fmla="*/ 1165438 w 1876232"/>
                <a:gd name="connsiteY3" fmla="*/ 393308 h 514407"/>
                <a:gd name="connsiteX4" fmla="*/ 1468 w 1876232"/>
                <a:gd name="connsiteY4" fmla="*/ 191677 h 514407"/>
                <a:gd name="connsiteX0" fmla="*/ 1468 w 1879357"/>
                <a:gd name="connsiteY0" fmla="*/ 191677 h 686701"/>
                <a:gd name="connsiteX1" fmla="*/ 0 w 1879357"/>
                <a:gd name="connsiteY1" fmla="*/ 0 h 686701"/>
                <a:gd name="connsiteX2" fmla="*/ 1876232 w 1879357"/>
                <a:gd name="connsiteY2" fmla="*/ 514407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8018 w 1879357"/>
                <a:gd name="connsiteY2" fmla="*/ 512621 h 686701"/>
                <a:gd name="connsiteX3" fmla="*/ 1879357 w 1879357"/>
                <a:gd name="connsiteY3" fmla="*/ 686701 h 686701"/>
                <a:gd name="connsiteX4" fmla="*/ 1468 w 1879357"/>
                <a:gd name="connsiteY4" fmla="*/ 191677 h 686701"/>
                <a:gd name="connsiteX0" fmla="*/ 1468 w 1879501"/>
                <a:gd name="connsiteY0" fmla="*/ 191677 h 686701"/>
                <a:gd name="connsiteX1" fmla="*/ 0 w 1879501"/>
                <a:gd name="connsiteY1" fmla="*/ 0 h 686701"/>
                <a:gd name="connsiteX2" fmla="*/ 1879178 w 1879501"/>
                <a:gd name="connsiteY2" fmla="*/ 512621 h 686701"/>
                <a:gd name="connsiteX3" fmla="*/ 1879357 w 1879501"/>
                <a:gd name="connsiteY3" fmla="*/ 686701 h 686701"/>
                <a:gd name="connsiteX4" fmla="*/ 1468 w 1879501"/>
                <a:gd name="connsiteY4" fmla="*/ 191677 h 686701"/>
                <a:gd name="connsiteX0" fmla="*/ 1468 w 2117281"/>
                <a:gd name="connsiteY0" fmla="*/ 191677 h 698557"/>
                <a:gd name="connsiteX1" fmla="*/ 0 w 2117281"/>
                <a:gd name="connsiteY1" fmla="*/ 0 h 698557"/>
                <a:gd name="connsiteX2" fmla="*/ 1879178 w 2117281"/>
                <a:gd name="connsiteY2" fmla="*/ 512621 h 698557"/>
                <a:gd name="connsiteX3" fmla="*/ 1879357 w 2117281"/>
                <a:gd name="connsiteY3" fmla="*/ 686701 h 698557"/>
                <a:gd name="connsiteX4" fmla="*/ 1468 w 2117281"/>
                <a:gd name="connsiteY4" fmla="*/ 191677 h 698557"/>
                <a:gd name="connsiteX0" fmla="*/ 1468 w 2018420"/>
                <a:gd name="connsiteY0" fmla="*/ 191677 h 698514"/>
                <a:gd name="connsiteX1" fmla="*/ 0 w 2018420"/>
                <a:gd name="connsiteY1" fmla="*/ 0 h 698514"/>
                <a:gd name="connsiteX2" fmla="*/ 1879178 w 2018420"/>
                <a:gd name="connsiteY2" fmla="*/ 512621 h 698514"/>
                <a:gd name="connsiteX3" fmla="*/ 1879357 w 2018420"/>
                <a:gd name="connsiteY3" fmla="*/ 686701 h 698514"/>
                <a:gd name="connsiteX4" fmla="*/ 1468 w 2018420"/>
                <a:gd name="connsiteY4" fmla="*/ 191677 h 698514"/>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1468 w 1879357"/>
                <a:gd name="connsiteY0" fmla="*/ 191677 h 686701"/>
                <a:gd name="connsiteX1" fmla="*/ 0 w 1879357"/>
                <a:gd name="connsiteY1" fmla="*/ 0 h 686701"/>
                <a:gd name="connsiteX2" fmla="*/ 1879178 w 1879357"/>
                <a:gd name="connsiteY2" fmla="*/ 512621 h 686701"/>
                <a:gd name="connsiteX3" fmla="*/ 1879357 w 1879357"/>
                <a:gd name="connsiteY3" fmla="*/ 686701 h 686701"/>
                <a:gd name="connsiteX4" fmla="*/ 1468 w 1879357"/>
                <a:gd name="connsiteY4" fmla="*/ 191677 h 686701"/>
                <a:gd name="connsiteX0" fmla="*/ 308 w 1879357"/>
                <a:gd name="connsiteY0" fmla="*/ 190518 h 686701"/>
                <a:gd name="connsiteX1" fmla="*/ 0 w 1879357"/>
                <a:gd name="connsiteY1" fmla="*/ 0 h 686701"/>
                <a:gd name="connsiteX2" fmla="*/ 1879178 w 1879357"/>
                <a:gd name="connsiteY2" fmla="*/ 512621 h 686701"/>
                <a:gd name="connsiteX3" fmla="*/ 1879357 w 1879357"/>
                <a:gd name="connsiteY3" fmla="*/ 686701 h 686701"/>
                <a:gd name="connsiteX4" fmla="*/ 308 w 1879357"/>
                <a:gd name="connsiteY4" fmla="*/ 190518 h 6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357" h="686701">
                  <a:moveTo>
                    <a:pt x="308" y="190518"/>
                  </a:moveTo>
                  <a:cubicBezTo>
                    <a:pt x="-426" y="94679"/>
                    <a:pt x="489" y="63892"/>
                    <a:pt x="0" y="0"/>
                  </a:cubicBezTo>
                  <a:lnTo>
                    <a:pt x="1879178" y="512621"/>
                  </a:lnTo>
                  <a:cubicBezTo>
                    <a:pt x="1879267" y="599661"/>
                    <a:pt x="1879267" y="599661"/>
                    <a:pt x="1879357" y="686701"/>
                  </a:cubicBezTo>
                  <a:lnTo>
                    <a:pt x="308" y="190518"/>
                  </a:lnTo>
                  <a:close/>
                </a:path>
              </a:pathLst>
            </a:custGeom>
            <a:solidFill>
              <a:schemeClr val="accent5"/>
            </a:solidFill>
            <a:ln w="18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t-PT">
                <a:solidFill>
                  <a:srgbClr val="CC0066"/>
                </a:solidFill>
              </a:endParaRPr>
            </a:p>
          </p:txBody>
        </p:sp>
      </p:grpSp>
      <p:sp>
        <p:nvSpPr>
          <p:cNvPr id="6" name="Dian numeron paikkamerkki 5">
            <a:extLst>
              <a:ext uri="{FF2B5EF4-FFF2-40B4-BE49-F238E27FC236}">
                <a16:creationId xmlns:a16="http://schemas.microsoft.com/office/drawing/2014/main" id="{590A55FB-8D51-4C78-925E-1D812B98D8B7}"/>
              </a:ext>
            </a:extLst>
          </p:cNvPr>
          <p:cNvSpPr>
            <a:spLocks noGrp="1"/>
          </p:cNvSpPr>
          <p:nvPr>
            <p:ph type="sldNum" idx="12"/>
          </p:nvPr>
        </p:nvSpPr>
        <p:spPr/>
        <p:txBody>
          <a:bodyPr/>
          <a:lstStyle/>
          <a:p>
            <a:fld id="{00000000-1234-1234-1234-123412341234}" type="slidenum">
              <a:rPr lang="fi" smtClean="0"/>
              <a:pPr/>
              <a:t>9</a:t>
            </a:fld>
            <a:endParaRPr lang="fi" dirty="0"/>
          </a:p>
        </p:txBody>
      </p:sp>
    </p:spTree>
    <p:extLst>
      <p:ext uri="{BB962C8B-B14F-4D97-AF65-F5344CB8AC3E}">
        <p14:creationId xmlns:p14="http://schemas.microsoft.com/office/powerpoint/2010/main" val="3299513934"/>
      </p:ext>
    </p:extLst>
  </p:cSld>
  <p:clrMapOvr>
    <a:masterClrMapping/>
  </p:clrMapOvr>
</p:sld>
</file>

<file path=ppt/theme/theme1.xml><?xml version="1.0" encoding="utf-8"?>
<a:theme xmlns:a="http://schemas.openxmlformats.org/drawingml/2006/main" name="Simple Light">
  <a:themeElements>
    <a:clrScheme name="Etelä-Karjalan liitto">
      <a:dk1>
        <a:srgbClr val="000000"/>
      </a:dk1>
      <a:lt1>
        <a:srgbClr val="FFFFFF"/>
      </a:lt1>
      <a:dk2>
        <a:srgbClr val="595959"/>
      </a:dk2>
      <a:lt2>
        <a:srgbClr val="EEEEEE"/>
      </a:lt2>
      <a:accent1>
        <a:srgbClr val="DB0F16"/>
      </a:accent1>
      <a:accent2>
        <a:srgbClr val="00020F"/>
      </a:accent2>
      <a:accent3>
        <a:srgbClr val="FAB600"/>
      </a:accent3>
      <a:accent4>
        <a:srgbClr val="808B93"/>
      </a:accent4>
      <a:accent5>
        <a:srgbClr val="E7E2D3"/>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a:spcBef>
            <a:spcPts val="1200"/>
          </a:spcBef>
          <a:spcAft>
            <a:spcPts val="600"/>
          </a:spcAft>
          <a:defRPr sz="1200" dirty="0">
            <a:highlight>
              <a:srgbClr val="FFFFFF"/>
            </a:highlight>
            <a:latin typeface="Source Sans Pro" panose="020B0503030403020204" pitchFamily="34" charset="0"/>
            <a:ea typeface="Roboto"/>
            <a:cs typeface="Roboto"/>
            <a:sym typeface="Roboto"/>
          </a:defRPr>
        </a:defPPr>
      </a:lst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3509</TotalTime>
  <Words>7109</Words>
  <Application>Microsoft Office PowerPoint</Application>
  <PresentationFormat>Näytössä katseltava esitys (16:9)</PresentationFormat>
  <Paragraphs>702</Paragraphs>
  <Slides>47</Slides>
  <Notes>47</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47</vt:i4>
      </vt:variant>
    </vt:vector>
  </HeadingPairs>
  <TitlesOfParts>
    <vt:vector size="56" baseType="lpstr">
      <vt:lpstr>Järjestelmäfontti</vt:lpstr>
      <vt:lpstr>Source Sans Pro ExtraLight</vt:lpstr>
      <vt:lpstr>Arial</vt:lpstr>
      <vt:lpstr>Roboto</vt:lpstr>
      <vt:lpstr>Source Sans Pro</vt:lpstr>
      <vt:lpstr>Calibri</vt:lpstr>
      <vt:lpstr>Source Sans Pro SemiBold</vt:lpstr>
      <vt:lpstr>Source Sans Pro Light</vt:lpstr>
      <vt:lpstr>Simple Light</vt:lpstr>
      <vt:lpstr>TULE­VAISUUS­KUVAA</vt:lpstr>
      <vt:lpstr>Uusinajattelulla tulevaisuuteen</vt:lpstr>
      <vt:lpstr>Sisältö</vt:lpstr>
      <vt:lpstr>Johdattelu tulevaisuustarkasteluun</vt:lpstr>
      <vt:lpstr>PowerPoint-esitys</vt:lpstr>
      <vt:lpstr>Väestön ikääntyminen ja supistuminen on leimannut Etelä-Karjalan toimintaympäristön kehitystä</vt:lpstr>
      <vt:lpstr>PowerPoint-esitys</vt:lpstr>
      <vt:lpstr>Skenaariot</vt:lpstr>
      <vt:lpstr>YHTEENVETO Etelä-Karjalan tulevaisuuskuvat 2040</vt:lpstr>
      <vt:lpstr>PowerPoint-esitys</vt:lpstr>
      <vt:lpstr>PowerPoint-esitys</vt:lpstr>
      <vt:lpstr>Kurjimus</vt:lpstr>
      <vt:lpstr>VÄESTÖNKEHITYS HEIKKENEE JA ALUEIDEN EROT KASVAVAT</vt:lpstr>
      <vt:lpstr>PowerPoint-esitys</vt:lpstr>
      <vt:lpstr>PowerPoint-esitys</vt:lpstr>
      <vt:lpstr>Käperrys</vt:lpstr>
      <vt:lpstr>PowerPoint-esitys</vt:lpstr>
      <vt:lpstr>PowerPoint-esitys</vt:lpstr>
      <vt:lpstr>PowerPoint-esitys</vt:lpstr>
      <vt:lpstr>Kohennus</vt:lpstr>
      <vt:lpstr>PowerPoint-esitys</vt:lpstr>
      <vt:lpstr>PowerPoint-esitys</vt:lpstr>
      <vt:lpstr>PowerPoint-esitys</vt:lpstr>
      <vt:lpstr>Karsta</vt:lpstr>
      <vt:lpstr>PowerPoint-esitys</vt:lpstr>
      <vt:lpstr>PowerPoint-esitys</vt:lpstr>
      <vt:lpstr>PowerPoint-esitys</vt:lpstr>
      <vt:lpstr>PowerPoint-esitys</vt:lpstr>
      <vt:lpstr>EHDOTUS VISIOKSI</vt:lpstr>
      <vt:lpstr>Skenaariotyön ehdotus Etelä-Karjalan visioksi 2040 UUSINAJATTELIJOIDEN KESTÄVÄ ONNELA.</vt:lpstr>
      <vt:lpstr>Skenaariosta riippumattomat toimenpiteet</vt:lpstr>
      <vt:lpstr>ELINVOIMAA JA KILPAILUKYKYÄ</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Liitteet</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ETELÄ-KARJALA 2040</dc:title>
  <dc:creator>Henrika Ruokonen</dc:creator>
  <cp:lastModifiedBy>Laihanen Anni</cp:lastModifiedBy>
  <cp:revision>162</cp:revision>
  <dcterms:modified xsi:type="dcterms:W3CDTF">2021-11-11T06:02:56Z</dcterms:modified>
</cp:coreProperties>
</file>